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autoCompressPictures="0">
  <p:sldMasterIdLst>
    <p:sldMasterId id="2147483648" r:id="rId1"/>
  </p:sldMasterIdLst>
  <p:notesMasterIdLst>
    <p:notesMasterId r:id="rId18"/>
  </p:notesMasterIdLst>
  <p:sldIdLst>
    <p:sldId id="302" r:id="rId2"/>
    <p:sldId id="303" r:id="rId3"/>
    <p:sldId id="389" r:id="rId4"/>
    <p:sldId id="350" r:id="rId5"/>
    <p:sldId id="380" r:id="rId6"/>
    <p:sldId id="364" r:id="rId7"/>
    <p:sldId id="381" r:id="rId8"/>
    <p:sldId id="386" r:id="rId9"/>
    <p:sldId id="382" r:id="rId10"/>
    <p:sldId id="383" r:id="rId11"/>
    <p:sldId id="387" r:id="rId12"/>
    <p:sldId id="384" r:id="rId13"/>
    <p:sldId id="385" r:id="rId14"/>
    <p:sldId id="390" r:id="rId15"/>
    <p:sldId id="388" r:id="rId16"/>
    <p:sldId id="3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1981"/>
    <p:restoredTop sz="94595"/>
  </p:normalViewPr>
  <p:slideViewPr>
    <p:cSldViewPr snapToGrid="0" snapToObjects="1">
      <p:cViewPr varScale="1">
        <p:scale>
          <a:sx n="59" d="100"/>
          <a:sy n="59" d="100"/>
        </p:scale>
        <p:origin x="216" y="11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770074-363E-8E4B-B790-17CE53A66222}" type="datetimeFigureOut">
              <a:rPr lang="en-US" smtClean="0"/>
              <a:t>8/21/19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023EE1-E3D7-3346-B3B9-A69409F96848}" type="slidenum">
              <a:rPr lang="en-US" smtClean="0"/>
              <a:t>‹#›</a:t>
            </a:fld>
            <a:endParaRPr lang="en-US"/>
          </a:p>
        </p:txBody>
      </p:sp>
    </p:spTree>
    <p:extLst>
      <p:ext uri="{BB962C8B-B14F-4D97-AF65-F5344CB8AC3E}">
        <p14:creationId xmlns:p14="http://schemas.microsoft.com/office/powerpoint/2010/main" val="321757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3</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938742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4</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658202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5</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43922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6</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976466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7</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785049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8</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915427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9</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982700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10</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044767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11</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756431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12</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853105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13</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312742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14</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118014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15</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996203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16</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17818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6093BE7E-84A7-854B-BC8C-6CEAE8576233}"/>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1BFE5D-4C40-5042-9579-5CA66828A7D9}" type="slidenum">
              <a:rPr lang="en-US" altLang="en-US"/>
              <a:pPr eaLnBrk="1" hangingPunct="1"/>
              <a:t>17</a:t>
            </a:fld>
            <a:endParaRPr lang="en-US" altLang="en-US"/>
          </a:p>
        </p:txBody>
      </p:sp>
      <p:sp>
        <p:nvSpPr>
          <p:cNvPr id="41987" name="Rectangle 2">
            <a:extLst>
              <a:ext uri="{FF2B5EF4-FFF2-40B4-BE49-F238E27FC236}">
                <a16:creationId xmlns:a16="http://schemas.microsoft.com/office/drawing/2014/main" id="{AA37E5DA-6137-A445-BF65-C70EE016CA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3E87ED29-3A64-EB48-9E05-3B3588FDA8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467699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0AFD4-6291-8142-8F1F-498FF60014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B0EB52-3DE9-C743-A2D1-0BE0C06F7E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A323CB-BDBE-3D44-9E69-1C842F505800}"/>
              </a:ext>
            </a:extLst>
          </p:cNvPr>
          <p:cNvSpPr>
            <a:spLocks noGrp="1"/>
          </p:cNvSpPr>
          <p:nvPr>
            <p:ph type="dt" sz="half" idx="10"/>
          </p:nvPr>
        </p:nvSpPr>
        <p:spPr/>
        <p:txBody>
          <a:bodyPr/>
          <a:lstStyle/>
          <a:p>
            <a:fld id="{EC6EB1A8-4191-F14F-A2AA-6A7EDC250E2A}" type="datetime1">
              <a:rPr lang="en-US" smtClean="0"/>
              <a:t>8/21/19</a:t>
            </a:fld>
            <a:endParaRPr lang="en-US"/>
          </a:p>
        </p:txBody>
      </p:sp>
      <p:sp>
        <p:nvSpPr>
          <p:cNvPr id="5" name="Footer Placeholder 4">
            <a:extLst>
              <a:ext uri="{FF2B5EF4-FFF2-40B4-BE49-F238E27FC236}">
                <a16:creationId xmlns:a16="http://schemas.microsoft.com/office/drawing/2014/main" id="{6B39021C-BA18-FE48-BAF5-C6794DD98D8D}"/>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039546A9-AADD-5044-BCAC-9BA6FF9361A3}"/>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331265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0C79-3C11-914E-A40E-5965A7EE24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EE68FB-A0CB-E341-9CC6-2E961FAB1DD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64A8B6-3E53-714F-84A1-1789D55F226A}"/>
              </a:ext>
            </a:extLst>
          </p:cNvPr>
          <p:cNvSpPr>
            <a:spLocks noGrp="1"/>
          </p:cNvSpPr>
          <p:nvPr>
            <p:ph type="dt" sz="half" idx="10"/>
          </p:nvPr>
        </p:nvSpPr>
        <p:spPr/>
        <p:txBody>
          <a:bodyPr/>
          <a:lstStyle/>
          <a:p>
            <a:fld id="{71FF0881-B8F2-7B47-BF47-281F3FB90CCB}" type="datetime1">
              <a:rPr lang="en-US" smtClean="0"/>
              <a:t>8/21/19</a:t>
            </a:fld>
            <a:endParaRPr lang="en-US"/>
          </a:p>
        </p:txBody>
      </p:sp>
      <p:sp>
        <p:nvSpPr>
          <p:cNvPr id="5" name="Footer Placeholder 4">
            <a:extLst>
              <a:ext uri="{FF2B5EF4-FFF2-40B4-BE49-F238E27FC236}">
                <a16:creationId xmlns:a16="http://schemas.microsoft.com/office/drawing/2014/main" id="{40266BCD-8692-9046-836A-07845F9B623D}"/>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C4AB09B1-34E6-6645-8387-F5E44C60408D}"/>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974940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E8261-C339-6340-899D-361FC7AEE4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D19138-F79A-4544-AD93-A007F61294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88A438A-9A86-D640-BD76-77FE51BAAB2F}"/>
              </a:ext>
            </a:extLst>
          </p:cNvPr>
          <p:cNvSpPr>
            <a:spLocks noGrp="1"/>
          </p:cNvSpPr>
          <p:nvPr>
            <p:ph type="dt" sz="half" idx="10"/>
          </p:nvPr>
        </p:nvSpPr>
        <p:spPr/>
        <p:txBody>
          <a:bodyPr/>
          <a:lstStyle/>
          <a:p>
            <a:fld id="{A4BAB131-7F09-3D4C-92BE-CEC355DB1A0E}" type="datetime1">
              <a:rPr lang="en-US" smtClean="0"/>
              <a:t>8/21/19</a:t>
            </a:fld>
            <a:endParaRPr lang="en-US"/>
          </a:p>
        </p:txBody>
      </p:sp>
      <p:sp>
        <p:nvSpPr>
          <p:cNvPr id="5" name="Footer Placeholder 4">
            <a:extLst>
              <a:ext uri="{FF2B5EF4-FFF2-40B4-BE49-F238E27FC236}">
                <a16:creationId xmlns:a16="http://schemas.microsoft.com/office/drawing/2014/main" id="{877FA070-6BF8-E34F-BBE2-96DE02659000}"/>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BB8113F8-56B3-604F-9FE2-C23FCFF4065F}"/>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2853377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269FB-4652-7945-9327-0F121C437F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F37A6D-4AF4-8D4B-89CC-27727B14C0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619C58-BD5B-3E43-BDBB-3B1182D4852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CA0F73-0AD9-8544-AD5B-5D07BB0B43E2}"/>
              </a:ext>
            </a:extLst>
          </p:cNvPr>
          <p:cNvSpPr>
            <a:spLocks noGrp="1"/>
          </p:cNvSpPr>
          <p:nvPr>
            <p:ph type="dt" sz="half" idx="10"/>
          </p:nvPr>
        </p:nvSpPr>
        <p:spPr/>
        <p:txBody>
          <a:bodyPr/>
          <a:lstStyle/>
          <a:p>
            <a:fld id="{2E3F9DA9-CC10-0D4F-BAD0-37E5EC9DDF72}" type="datetime1">
              <a:rPr lang="en-US" smtClean="0"/>
              <a:t>8/21/19</a:t>
            </a:fld>
            <a:endParaRPr lang="en-US"/>
          </a:p>
        </p:txBody>
      </p:sp>
      <p:sp>
        <p:nvSpPr>
          <p:cNvPr id="6" name="Footer Placeholder 5">
            <a:extLst>
              <a:ext uri="{FF2B5EF4-FFF2-40B4-BE49-F238E27FC236}">
                <a16:creationId xmlns:a16="http://schemas.microsoft.com/office/drawing/2014/main" id="{BB679986-78C7-AF4F-B4A2-2CE44386A932}"/>
              </a:ext>
            </a:extLst>
          </p:cNvPr>
          <p:cNvSpPr>
            <a:spLocks noGrp="1"/>
          </p:cNvSpPr>
          <p:nvPr>
            <p:ph type="ftr" sz="quarter" idx="11"/>
          </p:nvPr>
        </p:nvSpPr>
        <p:spPr/>
        <p:txBody>
          <a:bodyPr/>
          <a:lstStyle/>
          <a:p>
            <a:r>
              <a:rPr lang="en-US"/>
              <a:t>Yelena Gluzman Comm 174</a:t>
            </a:r>
          </a:p>
        </p:txBody>
      </p:sp>
      <p:sp>
        <p:nvSpPr>
          <p:cNvPr id="7" name="Slide Number Placeholder 6">
            <a:extLst>
              <a:ext uri="{FF2B5EF4-FFF2-40B4-BE49-F238E27FC236}">
                <a16:creationId xmlns:a16="http://schemas.microsoft.com/office/drawing/2014/main" id="{43ECF3EB-A4AF-B046-9D25-A518AFCF463B}"/>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2954629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44A2A-1E40-E842-A7F9-F80C0FE42D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73354B-88C7-564A-9BA5-DC76B8037A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7704D19-D47B-EB41-9F39-C46F0CC9906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6761AF-7D3C-1642-B904-193CE6CA8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3A0A081-0E93-9C4D-878A-F93A864A07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E0BE3A-08D0-2A48-8346-F0AE68D14DA0}"/>
              </a:ext>
            </a:extLst>
          </p:cNvPr>
          <p:cNvSpPr>
            <a:spLocks noGrp="1"/>
          </p:cNvSpPr>
          <p:nvPr>
            <p:ph type="dt" sz="half" idx="10"/>
          </p:nvPr>
        </p:nvSpPr>
        <p:spPr/>
        <p:txBody>
          <a:bodyPr/>
          <a:lstStyle/>
          <a:p>
            <a:fld id="{0E9063DC-B875-EA43-8F9F-F994FB300E1D}" type="datetime1">
              <a:rPr lang="en-US" smtClean="0"/>
              <a:t>8/21/19</a:t>
            </a:fld>
            <a:endParaRPr lang="en-US"/>
          </a:p>
        </p:txBody>
      </p:sp>
      <p:sp>
        <p:nvSpPr>
          <p:cNvPr id="8" name="Footer Placeholder 7">
            <a:extLst>
              <a:ext uri="{FF2B5EF4-FFF2-40B4-BE49-F238E27FC236}">
                <a16:creationId xmlns:a16="http://schemas.microsoft.com/office/drawing/2014/main" id="{45E54922-5DDA-DB44-835B-7A89F1DF224E}"/>
              </a:ext>
            </a:extLst>
          </p:cNvPr>
          <p:cNvSpPr>
            <a:spLocks noGrp="1"/>
          </p:cNvSpPr>
          <p:nvPr>
            <p:ph type="ftr" sz="quarter" idx="11"/>
          </p:nvPr>
        </p:nvSpPr>
        <p:spPr/>
        <p:txBody>
          <a:bodyPr/>
          <a:lstStyle/>
          <a:p>
            <a:r>
              <a:rPr lang="en-US"/>
              <a:t>Yelena Gluzman Comm 174</a:t>
            </a:r>
          </a:p>
        </p:txBody>
      </p:sp>
      <p:sp>
        <p:nvSpPr>
          <p:cNvPr id="9" name="Slide Number Placeholder 8">
            <a:extLst>
              <a:ext uri="{FF2B5EF4-FFF2-40B4-BE49-F238E27FC236}">
                <a16:creationId xmlns:a16="http://schemas.microsoft.com/office/drawing/2014/main" id="{4FD3F3D9-4C37-764F-AF72-670C82A5D4FB}"/>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2167674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E855-6BEE-EA48-9FBF-255E8BBDE3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F5F044-BF70-804E-B297-B62F16B83481}"/>
              </a:ext>
            </a:extLst>
          </p:cNvPr>
          <p:cNvSpPr>
            <a:spLocks noGrp="1"/>
          </p:cNvSpPr>
          <p:nvPr>
            <p:ph type="dt" sz="half" idx="10"/>
          </p:nvPr>
        </p:nvSpPr>
        <p:spPr/>
        <p:txBody>
          <a:bodyPr/>
          <a:lstStyle/>
          <a:p>
            <a:fld id="{9DA79B78-C2E7-C14B-ACF8-E83B979191DB}" type="datetime1">
              <a:rPr lang="en-US" smtClean="0"/>
              <a:t>8/21/19</a:t>
            </a:fld>
            <a:endParaRPr lang="en-US"/>
          </a:p>
        </p:txBody>
      </p:sp>
      <p:sp>
        <p:nvSpPr>
          <p:cNvPr id="4" name="Footer Placeholder 3">
            <a:extLst>
              <a:ext uri="{FF2B5EF4-FFF2-40B4-BE49-F238E27FC236}">
                <a16:creationId xmlns:a16="http://schemas.microsoft.com/office/drawing/2014/main" id="{0E6CE7EA-11FF-5D48-81B9-631A56749AA7}"/>
              </a:ext>
            </a:extLst>
          </p:cNvPr>
          <p:cNvSpPr>
            <a:spLocks noGrp="1"/>
          </p:cNvSpPr>
          <p:nvPr>
            <p:ph type="ftr" sz="quarter" idx="11"/>
          </p:nvPr>
        </p:nvSpPr>
        <p:spPr/>
        <p:txBody>
          <a:bodyPr/>
          <a:lstStyle/>
          <a:p>
            <a:r>
              <a:rPr lang="en-US"/>
              <a:t>Yelena Gluzman Comm 174</a:t>
            </a:r>
          </a:p>
        </p:txBody>
      </p:sp>
      <p:sp>
        <p:nvSpPr>
          <p:cNvPr id="5" name="Slide Number Placeholder 4">
            <a:extLst>
              <a:ext uri="{FF2B5EF4-FFF2-40B4-BE49-F238E27FC236}">
                <a16:creationId xmlns:a16="http://schemas.microsoft.com/office/drawing/2014/main" id="{62F702E7-3294-564D-B59F-EAAFBEC944BD}"/>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573610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C349D5-DCDA-1740-9BF4-EACBA168FAD3}"/>
              </a:ext>
            </a:extLst>
          </p:cNvPr>
          <p:cNvSpPr>
            <a:spLocks noGrp="1"/>
          </p:cNvSpPr>
          <p:nvPr>
            <p:ph type="dt" sz="half" idx="10"/>
          </p:nvPr>
        </p:nvSpPr>
        <p:spPr/>
        <p:txBody>
          <a:bodyPr/>
          <a:lstStyle/>
          <a:p>
            <a:fld id="{BC84040C-ADCC-714C-8C8F-EA620FB5A426}" type="datetime1">
              <a:rPr lang="en-US" smtClean="0"/>
              <a:t>8/21/19</a:t>
            </a:fld>
            <a:endParaRPr lang="en-US"/>
          </a:p>
        </p:txBody>
      </p:sp>
      <p:sp>
        <p:nvSpPr>
          <p:cNvPr id="3" name="Footer Placeholder 2">
            <a:extLst>
              <a:ext uri="{FF2B5EF4-FFF2-40B4-BE49-F238E27FC236}">
                <a16:creationId xmlns:a16="http://schemas.microsoft.com/office/drawing/2014/main" id="{D52574F2-BEA3-C842-9480-21CC439D5748}"/>
              </a:ext>
            </a:extLst>
          </p:cNvPr>
          <p:cNvSpPr>
            <a:spLocks noGrp="1"/>
          </p:cNvSpPr>
          <p:nvPr>
            <p:ph type="ftr" sz="quarter" idx="11"/>
          </p:nvPr>
        </p:nvSpPr>
        <p:spPr/>
        <p:txBody>
          <a:bodyPr/>
          <a:lstStyle/>
          <a:p>
            <a:r>
              <a:rPr lang="en-US"/>
              <a:t>Yelena Gluzman Comm 174</a:t>
            </a:r>
          </a:p>
        </p:txBody>
      </p:sp>
      <p:sp>
        <p:nvSpPr>
          <p:cNvPr id="4" name="Slide Number Placeholder 3">
            <a:extLst>
              <a:ext uri="{FF2B5EF4-FFF2-40B4-BE49-F238E27FC236}">
                <a16:creationId xmlns:a16="http://schemas.microsoft.com/office/drawing/2014/main" id="{8ED48DD2-80D4-E542-86F9-24780E0EA64F}"/>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680629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10FE1-C11C-7C4E-891C-A1405F5D99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49D0F4-7F5F-A747-AF83-0549A72F3B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91D17A-AB0C-2041-B9E0-FBC72B67C1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9AE5CD-08C3-3244-82FB-C381B1DEEF95}"/>
              </a:ext>
            </a:extLst>
          </p:cNvPr>
          <p:cNvSpPr>
            <a:spLocks noGrp="1"/>
          </p:cNvSpPr>
          <p:nvPr>
            <p:ph type="dt" sz="half" idx="10"/>
          </p:nvPr>
        </p:nvSpPr>
        <p:spPr/>
        <p:txBody>
          <a:bodyPr/>
          <a:lstStyle/>
          <a:p>
            <a:fld id="{BCF4E7EE-EB02-F64B-AA08-21600838C1D5}" type="datetime1">
              <a:rPr lang="en-US" smtClean="0"/>
              <a:t>8/21/19</a:t>
            </a:fld>
            <a:endParaRPr lang="en-US"/>
          </a:p>
        </p:txBody>
      </p:sp>
      <p:sp>
        <p:nvSpPr>
          <p:cNvPr id="6" name="Footer Placeholder 5">
            <a:extLst>
              <a:ext uri="{FF2B5EF4-FFF2-40B4-BE49-F238E27FC236}">
                <a16:creationId xmlns:a16="http://schemas.microsoft.com/office/drawing/2014/main" id="{2ED31E54-4791-374C-93C3-DE0BA3920259}"/>
              </a:ext>
            </a:extLst>
          </p:cNvPr>
          <p:cNvSpPr>
            <a:spLocks noGrp="1"/>
          </p:cNvSpPr>
          <p:nvPr>
            <p:ph type="ftr" sz="quarter" idx="11"/>
          </p:nvPr>
        </p:nvSpPr>
        <p:spPr/>
        <p:txBody>
          <a:bodyPr/>
          <a:lstStyle/>
          <a:p>
            <a:r>
              <a:rPr lang="en-US"/>
              <a:t>Yelena Gluzman Comm 174</a:t>
            </a:r>
          </a:p>
        </p:txBody>
      </p:sp>
      <p:sp>
        <p:nvSpPr>
          <p:cNvPr id="7" name="Slide Number Placeholder 6">
            <a:extLst>
              <a:ext uri="{FF2B5EF4-FFF2-40B4-BE49-F238E27FC236}">
                <a16:creationId xmlns:a16="http://schemas.microsoft.com/office/drawing/2014/main" id="{A5316E77-CD3E-1843-95A0-30719AE5BD32}"/>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596927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9E2E-0086-BD4F-BCFF-8A0B14D18F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166A56-162C-BB49-8B22-D99EEB16E6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740BEE-5B45-E345-857C-368B728875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88B4CD-E8E5-9845-9CC6-ECCC6EC653A7}"/>
              </a:ext>
            </a:extLst>
          </p:cNvPr>
          <p:cNvSpPr>
            <a:spLocks noGrp="1"/>
          </p:cNvSpPr>
          <p:nvPr>
            <p:ph type="dt" sz="half" idx="10"/>
          </p:nvPr>
        </p:nvSpPr>
        <p:spPr/>
        <p:txBody>
          <a:bodyPr/>
          <a:lstStyle/>
          <a:p>
            <a:fld id="{86E2C991-CC71-8844-B65F-060B91BCE557}" type="datetime1">
              <a:rPr lang="en-US" smtClean="0"/>
              <a:t>8/21/19</a:t>
            </a:fld>
            <a:endParaRPr lang="en-US"/>
          </a:p>
        </p:txBody>
      </p:sp>
      <p:sp>
        <p:nvSpPr>
          <p:cNvPr id="6" name="Footer Placeholder 5">
            <a:extLst>
              <a:ext uri="{FF2B5EF4-FFF2-40B4-BE49-F238E27FC236}">
                <a16:creationId xmlns:a16="http://schemas.microsoft.com/office/drawing/2014/main" id="{F8D3F716-0CDA-5147-99F7-FABC8551F6CA}"/>
              </a:ext>
            </a:extLst>
          </p:cNvPr>
          <p:cNvSpPr>
            <a:spLocks noGrp="1"/>
          </p:cNvSpPr>
          <p:nvPr>
            <p:ph type="ftr" sz="quarter" idx="11"/>
          </p:nvPr>
        </p:nvSpPr>
        <p:spPr/>
        <p:txBody>
          <a:bodyPr/>
          <a:lstStyle/>
          <a:p>
            <a:r>
              <a:rPr lang="en-US"/>
              <a:t>Yelena Gluzman Comm 174</a:t>
            </a:r>
          </a:p>
        </p:txBody>
      </p:sp>
      <p:sp>
        <p:nvSpPr>
          <p:cNvPr id="7" name="Slide Number Placeholder 6">
            <a:extLst>
              <a:ext uri="{FF2B5EF4-FFF2-40B4-BE49-F238E27FC236}">
                <a16:creationId xmlns:a16="http://schemas.microsoft.com/office/drawing/2014/main" id="{31240814-4187-DC42-A546-D5357049905B}"/>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3665355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B1FC4-8CFF-BE4C-9676-FC2934FB2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7143FC-5EBD-0549-974D-71999E5496F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8D4ED2-6442-E84B-947B-252F27F66588}"/>
              </a:ext>
            </a:extLst>
          </p:cNvPr>
          <p:cNvSpPr>
            <a:spLocks noGrp="1"/>
          </p:cNvSpPr>
          <p:nvPr>
            <p:ph type="dt" sz="half" idx="10"/>
          </p:nvPr>
        </p:nvSpPr>
        <p:spPr/>
        <p:txBody>
          <a:bodyPr/>
          <a:lstStyle/>
          <a:p>
            <a:fld id="{A4689B4A-9BCE-E84B-B3DE-ED032B9D3861}" type="datetime1">
              <a:rPr lang="en-US" smtClean="0"/>
              <a:t>8/21/19</a:t>
            </a:fld>
            <a:endParaRPr lang="en-US"/>
          </a:p>
        </p:txBody>
      </p:sp>
      <p:sp>
        <p:nvSpPr>
          <p:cNvPr id="5" name="Footer Placeholder 4">
            <a:extLst>
              <a:ext uri="{FF2B5EF4-FFF2-40B4-BE49-F238E27FC236}">
                <a16:creationId xmlns:a16="http://schemas.microsoft.com/office/drawing/2014/main" id="{F0B51B77-A5EA-3F4F-AE2E-B38A142DD196}"/>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D4262872-2C53-D543-8F47-025EB13336F8}"/>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4169867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107556-23D5-B045-A8A1-F136BE00F7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7B6DE2-4F87-A141-8D8C-16BFFD68330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0CB6AB-8EA5-E543-AFFA-9234EA6F17C5}"/>
              </a:ext>
            </a:extLst>
          </p:cNvPr>
          <p:cNvSpPr>
            <a:spLocks noGrp="1"/>
          </p:cNvSpPr>
          <p:nvPr>
            <p:ph type="dt" sz="half" idx="10"/>
          </p:nvPr>
        </p:nvSpPr>
        <p:spPr/>
        <p:txBody>
          <a:bodyPr/>
          <a:lstStyle/>
          <a:p>
            <a:fld id="{8C05E3FD-4DE1-0040-8575-9A8816A03C5C}" type="datetime1">
              <a:rPr lang="en-US" smtClean="0"/>
              <a:t>8/21/19</a:t>
            </a:fld>
            <a:endParaRPr lang="en-US"/>
          </a:p>
        </p:txBody>
      </p:sp>
      <p:sp>
        <p:nvSpPr>
          <p:cNvPr id="5" name="Footer Placeholder 4">
            <a:extLst>
              <a:ext uri="{FF2B5EF4-FFF2-40B4-BE49-F238E27FC236}">
                <a16:creationId xmlns:a16="http://schemas.microsoft.com/office/drawing/2014/main" id="{B15AB0F4-B760-3745-8EDA-1BAC52970C4F}"/>
              </a:ext>
            </a:extLst>
          </p:cNvPr>
          <p:cNvSpPr>
            <a:spLocks noGrp="1"/>
          </p:cNvSpPr>
          <p:nvPr>
            <p:ph type="ftr" sz="quarter" idx="11"/>
          </p:nvPr>
        </p:nvSpPr>
        <p:spPr/>
        <p:txBody>
          <a:bodyPr/>
          <a:lstStyle/>
          <a:p>
            <a:r>
              <a:rPr lang="en-US"/>
              <a:t>Yelena Gluzman Comm 174</a:t>
            </a:r>
          </a:p>
        </p:txBody>
      </p:sp>
      <p:sp>
        <p:nvSpPr>
          <p:cNvPr id="6" name="Slide Number Placeholder 5">
            <a:extLst>
              <a:ext uri="{FF2B5EF4-FFF2-40B4-BE49-F238E27FC236}">
                <a16:creationId xmlns:a16="http://schemas.microsoft.com/office/drawing/2014/main" id="{A2556297-1D8C-5F41-9459-64E9E1AC414A}"/>
              </a:ext>
            </a:extLst>
          </p:cNvPr>
          <p:cNvSpPr>
            <a:spLocks noGrp="1"/>
          </p:cNvSpPr>
          <p:nvPr>
            <p:ph type="sldNum" sz="quarter" idx="12"/>
          </p:nvPr>
        </p:nvSpPr>
        <p:spPr/>
        <p:txBody>
          <a:bodyPr/>
          <a:lstStyle/>
          <a:p>
            <a:fld id="{B7113DE1-5608-4947-8E21-60985E91753D}" type="slidenum">
              <a:rPr lang="en-US" smtClean="0"/>
              <a:t>‹#›</a:t>
            </a:fld>
            <a:endParaRPr lang="en-US"/>
          </a:p>
        </p:txBody>
      </p:sp>
    </p:spTree>
    <p:extLst>
      <p:ext uri="{BB962C8B-B14F-4D97-AF65-F5344CB8AC3E}">
        <p14:creationId xmlns:p14="http://schemas.microsoft.com/office/powerpoint/2010/main" val="3409817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7573B1-EF7E-0C48-86E8-F289A6D3F8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E3E653-7E71-7640-A3A7-E869385C29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72C6B5-4221-3B47-9E3D-894FEF6CFF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CC66AB-89FC-AF4A-A69D-1446D8828CDA}" type="datetime1">
              <a:rPr lang="en-US" smtClean="0"/>
              <a:t>8/21/19</a:t>
            </a:fld>
            <a:endParaRPr lang="en-US"/>
          </a:p>
        </p:txBody>
      </p:sp>
      <p:sp>
        <p:nvSpPr>
          <p:cNvPr id="5" name="Footer Placeholder 4">
            <a:extLst>
              <a:ext uri="{FF2B5EF4-FFF2-40B4-BE49-F238E27FC236}">
                <a16:creationId xmlns:a16="http://schemas.microsoft.com/office/drawing/2014/main" id="{A39B9027-F4A2-CF47-889F-968F6CC9F4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Yelena Gluzman Comm 174</a:t>
            </a:r>
          </a:p>
        </p:txBody>
      </p:sp>
      <p:sp>
        <p:nvSpPr>
          <p:cNvPr id="6" name="Slide Number Placeholder 5">
            <a:extLst>
              <a:ext uri="{FF2B5EF4-FFF2-40B4-BE49-F238E27FC236}">
                <a16:creationId xmlns:a16="http://schemas.microsoft.com/office/drawing/2014/main" id="{7794796C-035C-8040-A4C6-2A0C57AED9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13DE1-5608-4947-8E21-60985E91753D}" type="slidenum">
              <a:rPr lang="en-US" smtClean="0"/>
              <a:t>‹#›</a:t>
            </a:fld>
            <a:endParaRPr lang="en-US"/>
          </a:p>
        </p:txBody>
      </p:sp>
    </p:spTree>
    <p:extLst>
      <p:ext uri="{BB962C8B-B14F-4D97-AF65-F5344CB8AC3E}">
        <p14:creationId xmlns:p14="http://schemas.microsoft.com/office/powerpoint/2010/main" val="2880861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1ADEBFF7-8DF7-424A-9D39-8EA8FBD8CAE5}"/>
              </a:ext>
            </a:extLst>
          </p:cNvPr>
          <p:cNvSpPr>
            <a:spLocks noGrp="1"/>
          </p:cNvSpPr>
          <p:nvPr>
            <p:ph type="ctrTitle"/>
          </p:nvPr>
        </p:nvSpPr>
        <p:spPr/>
        <p:txBody>
          <a:bodyPr/>
          <a:lstStyle/>
          <a:p>
            <a:pPr eaLnBrk="1" hangingPunct="1"/>
            <a:r>
              <a:rPr lang="en-US" altLang="en-US" sz="2400" dirty="0" err="1"/>
              <a:t>Comm</a:t>
            </a:r>
            <a:r>
              <a:rPr lang="en-US" altLang="en-US" sz="2400" dirty="0"/>
              <a:t> 100A</a:t>
            </a:r>
            <a:br>
              <a:rPr lang="en-US" altLang="en-US" sz="2400" dirty="0"/>
            </a:br>
            <a:r>
              <a:rPr lang="en-US" altLang="en-US" sz="2400" dirty="0"/>
              <a:t>Communication, the Person and Everyday Life</a:t>
            </a:r>
          </a:p>
        </p:txBody>
      </p:sp>
      <p:sp>
        <p:nvSpPr>
          <p:cNvPr id="3" name="Subtitle 2">
            <a:extLst>
              <a:ext uri="{FF2B5EF4-FFF2-40B4-BE49-F238E27FC236}">
                <a16:creationId xmlns:a16="http://schemas.microsoft.com/office/drawing/2014/main" id="{1FAD339A-A89D-2544-8E16-439AC53308C6}"/>
              </a:ext>
            </a:extLst>
          </p:cNvPr>
          <p:cNvSpPr>
            <a:spLocks noGrp="1"/>
          </p:cNvSpPr>
          <p:nvPr>
            <p:ph type="subTitle" idx="1"/>
          </p:nvPr>
        </p:nvSpPr>
        <p:spPr/>
        <p:txBody>
          <a:bodyPr rtlCol="0">
            <a:normAutofit lnSpcReduction="10000"/>
          </a:bodyPr>
          <a:lstStyle/>
          <a:p>
            <a:pPr>
              <a:defRPr/>
            </a:pPr>
            <a:endParaRPr lang="en-US" dirty="0"/>
          </a:p>
          <a:p>
            <a:pPr>
              <a:defRPr/>
            </a:pPr>
            <a:endParaRPr lang="en-US" dirty="0"/>
          </a:p>
          <a:p>
            <a:pPr>
              <a:defRPr/>
            </a:pPr>
            <a:r>
              <a:rPr lang="en-US" dirty="0"/>
              <a:t>Summer Session II </a:t>
            </a:r>
          </a:p>
          <a:p>
            <a:pPr>
              <a:defRPr/>
            </a:pPr>
            <a:r>
              <a:rPr lang="en-US" dirty="0"/>
              <a:t>Week 4a - August 26, 2019 </a:t>
            </a:r>
          </a:p>
          <a:p>
            <a:pPr>
              <a:defRPr/>
            </a:pPr>
            <a:endParaRPr lang="en-US" dirty="0"/>
          </a:p>
          <a:p>
            <a:pPr>
              <a:defRPr/>
            </a:pPr>
            <a:endParaRPr lang="en-US" dirty="0"/>
          </a:p>
        </p:txBody>
      </p:sp>
      <p:sp>
        <p:nvSpPr>
          <p:cNvPr id="2" name="Footer Placeholder 1">
            <a:extLst>
              <a:ext uri="{FF2B5EF4-FFF2-40B4-BE49-F238E27FC236}">
                <a16:creationId xmlns:a16="http://schemas.microsoft.com/office/drawing/2014/main" id="{EA8C61A8-D915-F446-ABF1-B7FA5326523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100A</a:t>
            </a:r>
          </a:p>
        </p:txBody>
      </p:sp>
      <p:sp>
        <p:nvSpPr>
          <p:cNvPr id="4" name="Slide Number Placeholder 3">
            <a:extLst>
              <a:ext uri="{FF2B5EF4-FFF2-40B4-BE49-F238E27FC236}">
                <a16:creationId xmlns:a16="http://schemas.microsoft.com/office/drawing/2014/main" id="{CA17F556-2AAA-824F-BC96-9A482ABEB7B9}"/>
              </a:ext>
            </a:extLst>
          </p:cNvPr>
          <p:cNvSpPr>
            <a:spLocks noGrp="1"/>
          </p:cNvSpPr>
          <p:nvPr>
            <p:ph type="sldNum" sz="quarter" idx="12"/>
          </p:nvPr>
        </p:nvSpPr>
        <p:spPr/>
        <p:txBody>
          <a:bodyPr/>
          <a:lstStyle/>
          <a:p>
            <a:fld id="{B7113DE1-5608-4947-8E21-60985E91753D}" type="slidenum">
              <a:rPr lang="en-US" smtClean="0"/>
              <a:t>2</a:t>
            </a:fld>
            <a:endParaRPr lang="en-US" dirty="0"/>
          </a:p>
        </p:txBody>
      </p:sp>
    </p:spTree>
    <p:extLst>
      <p:ext uri="{BB962C8B-B14F-4D97-AF65-F5344CB8AC3E}">
        <p14:creationId xmlns:p14="http://schemas.microsoft.com/office/powerpoint/2010/main" val="143348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400" b="1" dirty="0"/>
              <a:t>Today’s Class:</a:t>
            </a:r>
            <a:br>
              <a:rPr lang="en-US" sz="2400" b="1" dirty="0"/>
            </a:b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3</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703811" y="1355402"/>
            <a:ext cx="7906789" cy="4062651"/>
          </a:xfrm>
          <a:prstGeom prst="rect">
            <a:avLst/>
          </a:prstGeom>
          <a:noFill/>
        </p:spPr>
        <p:txBody>
          <a:bodyPr wrap="square" rtlCol="0">
            <a:spAutoFit/>
          </a:bodyPr>
          <a:lstStyle/>
          <a:p>
            <a:r>
              <a:rPr lang="en-US" b="1" dirty="0"/>
              <a:t>1. </a:t>
            </a:r>
            <a:r>
              <a:rPr lang="en-US" dirty="0"/>
              <a:t>Review</a:t>
            </a:r>
          </a:p>
          <a:p>
            <a:endParaRPr lang="en-US" dirty="0"/>
          </a:p>
          <a:p>
            <a:r>
              <a:rPr lang="en-US" b="1" dirty="0"/>
              <a:t>2. This week: personhood &amp; disability in everyday life</a:t>
            </a:r>
          </a:p>
          <a:p>
            <a:endParaRPr lang="en-US" b="1" dirty="0"/>
          </a:p>
          <a:p>
            <a:r>
              <a:rPr lang="en-US" b="1" dirty="0"/>
              <a:t>3. Adam, Adam, Adam and Adam (and the LD that acquired him)</a:t>
            </a:r>
          </a:p>
          <a:p>
            <a:endParaRPr lang="en-US" b="1" dirty="0"/>
          </a:p>
          <a:p>
            <a:r>
              <a:rPr lang="en-US" b="1" dirty="0"/>
              <a:t>4. Looking ahead: </a:t>
            </a:r>
          </a:p>
          <a:p>
            <a:r>
              <a:rPr lang="en-US" b="1" dirty="0"/>
              <a:t>	-- review for final on Wednesday</a:t>
            </a:r>
          </a:p>
          <a:p>
            <a:r>
              <a:rPr lang="en-US" b="1" dirty="0"/>
              <a:t>	-- next Wednesday – final in class, BRING A BLUEBOOOK</a:t>
            </a:r>
          </a:p>
          <a:p>
            <a:endParaRPr lang="en-US" dirty="0"/>
          </a:p>
          <a:p>
            <a:endParaRPr lang="en-US" b="1" dirty="0"/>
          </a:p>
          <a:p>
            <a:r>
              <a:rPr lang="en-US" b="1" dirty="0"/>
              <a:t>	</a:t>
            </a:r>
          </a:p>
          <a:p>
            <a:endParaRPr lang="en-US" b="1" dirty="0"/>
          </a:p>
          <a:p>
            <a:endParaRPr lang="en-US" sz="2400" dirty="0"/>
          </a:p>
        </p:txBody>
      </p:sp>
    </p:spTree>
    <p:extLst>
      <p:ext uri="{BB962C8B-B14F-4D97-AF65-F5344CB8AC3E}">
        <p14:creationId xmlns:p14="http://schemas.microsoft.com/office/powerpoint/2010/main" val="2415358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Personhood and disability in everyday life</a:t>
            </a: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4</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160463"/>
            <a:ext cx="10881361" cy="5509200"/>
          </a:xfrm>
          <a:prstGeom prst="rect">
            <a:avLst/>
          </a:prstGeom>
          <a:noFill/>
        </p:spPr>
        <p:txBody>
          <a:bodyPr wrap="square" rtlCol="0">
            <a:spAutoFit/>
          </a:bodyPr>
          <a:lstStyle/>
          <a:p>
            <a:endParaRPr lang="en-US" sz="2000" b="1" dirty="0">
              <a:solidFill>
                <a:srgbClr val="FF0000"/>
              </a:solidFill>
            </a:endParaRPr>
          </a:p>
          <a:p>
            <a:r>
              <a:rPr lang="en-US" sz="2400" b="1" dirty="0"/>
              <a:t>Just as Butler showed that successful GENDER PERFORMANCE is a necessary attribute for social personhood, this week’s readings suggest that ABILITY (cognitive, verbal, physical) is also tied in with personhood.</a:t>
            </a:r>
          </a:p>
          <a:p>
            <a:endParaRPr lang="en-US" sz="2400" b="1" dirty="0"/>
          </a:p>
          <a:p>
            <a:r>
              <a:rPr lang="en-US" sz="2400" b="1" dirty="0"/>
              <a:t>		-- How have scientists and educators understood disability?</a:t>
            </a:r>
          </a:p>
          <a:p>
            <a:endParaRPr lang="en-US" sz="2400" b="1" dirty="0">
              <a:solidFill>
                <a:srgbClr val="FF0000"/>
              </a:solidFill>
            </a:endParaRPr>
          </a:p>
          <a:p>
            <a:r>
              <a:rPr lang="en-US" sz="2400" b="1" dirty="0">
                <a:solidFill>
                  <a:srgbClr val="FF0000"/>
                </a:solidFill>
              </a:rPr>
              <a:t>			-- identifying traits</a:t>
            </a:r>
          </a:p>
          <a:p>
            <a:r>
              <a:rPr lang="en-US" sz="2400" b="1" dirty="0">
                <a:solidFill>
                  <a:srgbClr val="FF0000"/>
                </a:solidFill>
              </a:rPr>
              <a:t>			-- isolating traits</a:t>
            </a:r>
          </a:p>
          <a:p>
            <a:r>
              <a:rPr lang="en-US" sz="2400" b="1" dirty="0">
                <a:solidFill>
                  <a:srgbClr val="FF0000"/>
                </a:solidFill>
              </a:rPr>
              <a:t>			-- testing for these traits and whether they correlate with 				physical causes</a:t>
            </a:r>
          </a:p>
          <a:p>
            <a:r>
              <a:rPr lang="en-US" sz="2400" b="1" dirty="0">
                <a:solidFill>
                  <a:srgbClr val="FF0000"/>
                </a:solidFill>
              </a:rPr>
              <a:t>			-- treating these traits</a:t>
            </a:r>
          </a:p>
          <a:p>
            <a:endParaRPr lang="en-US" sz="2400" b="1" dirty="0">
              <a:solidFill>
                <a:srgbClr val="FF0000"/>
              </a:solidFill>
            </a:endParaRPr>
          </a:p>
          <a:p>
            <a:r>
              <a:rPr lang="en-US" sz="2400" b="1" dirty="0">
                <a:solidFill>
                  <a:srgbClr val="FF0000"/>
                </a:solidFill>
              </a:rPr>
              <a:t>		</a:t>
            </a:r>
            <a:r>
              <a:rPr lang="en-US" sz="2400" b="1" dirty="0"/>
              <a:t>-- How do McDermott and </a:t>
            </a:r>
            <a:r>
              <a:rPr lang="en-US" sz="2400" b="1" dirty="0" err="1"/>
              <a:t>Varenne</a:t>
            </a:r>
            <a:r>
              <a:rPr lang="en-US" sz="2400" b="1" dirty="0"/>
              <a:t> want us to understand disability?</a:t>
            </a:r>
          </a:p>
          <a:p>
            <a:endParaRPr lang="en-US" sz="2000" b="1" dirty="0">
              <a:solidFill>
                <a:srgbClr val="FF0000"/>
              </a:solidFill>
            </a:endParaRPr>
          </a:p>
        </p:txBody>
      </p:sp>
    </p:spTree>
    <p:extLst>
      <p:ext uri="{BB962C8B-B14F-4D97-AF65-F5344CB8AC3E}">
        <p14:creationId xmlns:p14="http://schemas.microsoft.com/office/powerpoint/2010/main" val="3075867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Medical model of disability</a:t>
            </a: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5</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160463"/>
            <a:ext cx="10693401" cy="6247864"/>
          </a:xfrm>
          <a:prstGeom prst="rect">
            <a:avLst/>
          </a:prstGeom>
          <a:noFill/>
        </p:spPr>
        <p:txBody>
          <a:bodyPr wrap="square" rtlCol="0">
            <a:spAutoFit/>
          </a:bodyPr>
          <a:lstStyle/>
          <a:p>
            <a:endParaRPr lang="en-US" sz="2000" b="1" dirty="0">
              <a:solidFill>
                <a:srgbClr val="FF0000"/>
              </a:solidFill>
            </a:endParaRPr>
          </a:p>
          <a:p>
            <a:r>
              <a:rPr lang="en-US" sz="2000" b="1" dirty="0"/>
              <a:t>	-- disability as physical disorder, located in the body/mind of an individual</a:t>
            </a:r>
          </a:p>
          <a:p>
            <a:r>
              <a:rPr lang="en-US" sz="2000" b="1" dirty="0"/>
              <a:t>		-- medical problem</a:t>
            </a:r>
          </a:p>
          <a:p>
            <a:endParaRPr lang="en-US" sz="2000" b="1" dirty="0"/>
          </a:p>
          <a:p>
            <a:r>
              <a:rPr lang="en-US" sz="2000" b="1" dirty="0"/>
              <a:t>		-- positive: dealing with it is legible as social good</a:t>
            </a:r>
          </a:p>
          <a:p>
            <a:endParaRPr lang="en-US" sz="2000" b="1" dirty="0"/>
          </a:p>
          <a:p>
            <a:r>
              <a:rPr lang="en-US" sz="2000" b="1" dirty="0"/>
              <a:t>		-- positive: resources for support via federal, medical &amp; educational institutions</a:t>
            </a:r>
          </a:p>
          <a:p>
            <a:r>
              <a:rPr lang="en-US" sz="2000" b="1" dirty="0"/>
              <a:t>		</a:t>
            </a:r>
          </a:p>
          <a:p>
            <a:r>
              <a:rPr lang="en-US" sz="2000" b="1" dirty="0"/>
              <a:t>		-- negative: specific dis-order “spreads” with the creation of a category/identity</a:t>
            </a:r>
          </a:p>
          <a:p>
            <a:r>
              <a:rPr lang="en-US" sz="2000" b="1" dirty="0"/>
              <a:t>				-- stigma</a:t>
            </a:r>
          </a:p>
          <a:p>
            <a:r>
              <a:rPr lang="en-US" sz="2000" b="1" dirty="0"/>
              <a:t>				--”Adam’s problem with reading was spreading to other areas of 				his life.” (p.26)</a:t>
            </a:r>
          </a:p>
          <a:p>
            <a:endParaRPr lang="en-US" sz="2000" b="1" dirty="0"/>
          </a:p>
          <a:p>
            <a:r>
              <a:rPr lang="en-US" sz="2000" b="1" dirty="0"/>
              <a:t>		-- negative: hides the social conditions in which a dis-order becomes understood 			      as such</a:t>
            </a:r>
          </a:p>
          <a:p>
            <a:endParaRPr lang="en-US" sz="2000" b="1" dirty="0"/>
          </a:p>
          <a:p>
            <a:r>
              <a:rPr lang="en-US" sz="2000" b="1" dirty="0"/>
              <a:t>		-- negative: conflating compensatory behaviors/symptoms with “core” symptoms</a:t>
            </a:r>
          </a:p>
          <a:p>
            <a:endParaRPr lang="en-US" sz="2000" b="1" dirty="0"/>
          </a:p>
          <a:p>
            <a:r>
              <a:rPr lang="en-US" sz="2000" b="1" dirty="0"/>
              <a:t>		</a:t>
            </a:r>
          </a:p>
          <a:p>
            <a:r>
              <a:rPr lang="en-US" sz="2000" b="1" dirty="0"/>
              <a:t>	</a:t>
            </a:r>
            <a:endParaRPr lang="en-US" sz="2000" b="1" dirty="0">
              <a:solidFill>
                <a:srgbClr val="FF0000"/>
              </a:solidFill>
            </a:endParaRPr>
          </a:p>
        </p:txBody>
      </p:sp>
    </p:spTree>
    <p:extLst>
      <p:ext uri="{BB962C8B-B14F-4D97-AF65-F5344CB8AC3E}">
        <p14:creationId xmlns:p14="http://schemas.microsoft.com/office/powerpoint/2010/main" val="2312400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Social model of disability</a:t>
            </a: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6</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160463"/>
            <a:ext cx="10693401" cy="3477875"/>
          </a:xfrm>
          <a:prstGeom prst="rect">
            <a:avLst/>
          </a:prstGeom>
          <a:noFill/>
        </p:spPr>
        <p:txBody>
          <a:bodyPr wrap="square" rtlCol="0">
            <a:spAutoFit/>
          </a:bodyPr>
          <a:lstStyle/>
          <a:p>
            <a:endParaRPr lang="en-US" sz="2000" b="1" dirty="0">
              <a:solidFill>
                <a:srgbClr val="FF0000"/>
              </a:solidFill>
            </a:endParaRPr>
          </a:p>
          <a:p>
            <a:r>
              <a:rPr lang="en-US" sz="2000" b="1" dirty="0"/>
              <a:t>	-- disability as social disorder, located</a:t>
            </a:r>
            <a:r>
              <a:rPr lang="en-US" sz="2000" b="1" i="1" dirty="0"/>
              <a:t> between </a:t>
            </a:r>
            <a:r>
              <a:rPr lang="en-US" sz="2000" b="1" dirty="0"/>
              <a:t>individual capacities and social norms</a:t>
            </a:r>
          </a:p>
          <a:p>
            <a:endParaRPr lang="en-US" sz="2000" b="1" dirty="0"/>
          </a:p>
          <a:p>
            <a:r>
              <a:rPr lang="en-US" sz="2000" b="1" dirty="0"/>
              <a:t>		-- social problem</a:t>
            </a:r>
          </a:p>
          <a:p>
            <a:endParaRPr lang="en-US" sz="2000" b="1" dirty="0"/>
          </a:p>
          <a:p>
            <a:r>
              <a:rPr lang="en-US" sz="2000" b="1" dirty="0"/>
              <a:t>		-- ”Adam” article is an example of this approach</a:t>
            </a:r>
          </a:p>
          <a:p>
            <a:endParaRPr lang="en-US" sz="2000" b="1" dirty="0"/>
          </a:p>
          <a:p>
            <a:r>
              <a:rPr lang="en-US" sz="2000" b="1" dirty="0"/>
              <a:t>			-- “Adam could not be disabled on his own.” (p.26)</a:t>
            </a:r>
          </a:p>
          <a:p>
            <a:endParaRPr lang="en-US" sz="2000" b="1" dirty="0"/>
          </a:p>
          <a:p>
            <a:r>
              <a:rPr lang="en-US" sz="2000" b="1" dirty="0"/>
              <a:t>				</a:t>
            </a:r>
          </a:p>
          <a:p>
            <a:r>
              <a:rPr lang="en-US" sz="2000" b="1" dirty="0"/>
              <a:t>	</a:t>
            </a:r>
            <a:endParaRPr lang="en-US" sz="2000" b="1" dirty="0">
              <a:solidFill>
                <a:srgbClr val="FF0000"/>
              </a:solidFill>
            </a:endParaRPr>
          </a:p>
        </p:txBody>
      </p:sp>
    </p:spTree>
    <p:extLst>
      <p:ext uri="{BB962C8B-B14F-4D97-AF65-F5344CB8AC3E}">
        <p14:creationId xmlns:p14="http://schemas.microsoft.com/office/powerpoint/2010/main" val="1162437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Maxine Hong Kingston</a:t>
            </a:r>
            <a:endParaRPr lang="en-US" altLang="en-US" sz="2400" b="1" i="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7290157" y="1460162"/>
            <a:ext cx="1857103" cy="1741714"/>
          </a:xfrm>
        </p:spPr>
        <p:txBody>
          <a:bodyPr>
            <a:normAutofit/>
          </a:bodyPr>
          <a:lstStyle/>
          <a:p>
            <a:pPr lvl="1">
              <a:buNone/>
            </a:pPr>
            <a:endParaRPr lang="en-US" altLang="en-US" dirty="0">
              <a:latin typeface="+mj-lt"/>
            </a:endParaRPr>
          </a:p>
          <a:p>
            <a:pPr lvl="1">
              <a:buNone/>
            </a:pPr>
            <a:r>
              <a:rPr lang="zh-CN" altLang="en-US" sz="7200" dirty="0"/>
              <a:t>我</a:t>
            </a:r>
            <a:endParaRPr lang="en-US" sz="7200" b="1" dirty="0"/>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7</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200" y="3598573"/>
            <a:ext cx="10693401" cy="2554545"/>
          </a:xfrm>
          <a:prstGeom prst="rect">
            <a:avLst/>
          </a:prstGeom>
          <a:noFill/>
        </p:spPr>
        <p:txBody>
          <a:bodyPr wrap="square" rtlCol="0">
            <a:spAutoFit/>
          </a:bodyPr>
          <a:lstStyle/>
          <a:p>
            <a:endParaRPr lang="en-US" sz="2000" b="1" dirty="0">
              <a:solidFill>
                <a:srgbClr val="FF0000"/>
              </a:solidFill>
            </a:endParaRPr>
          </a:p>
          <a:p>
            <a:r>
              <a:rPr lang="en-US" sz="2000" b="1" dirty="0"/>
              <a:t>	-- </a:t>
            </a:r>
            <a:r>
              <a:rPr lang="en-US" sz="2000" b="1" i="1" dirty="0"/>
              <a:t>The Woman Warrior: Memoirs of a Girl Among Ghosts</a:t>
            </a:r>
            <a:r>
              <a:rPr lang="en-US" sz="2000" b="1" dirty="0"/>
              <a:t> (1976)</a:t>
            </a:r>
          </a:p>
          <a:p>
            <a:r>
              <a:rPr lang="en-US" sz="2000" b="1" dirty="0"/>
              <a:t>	Mixes memoir and Chinese folk stories to examine Chinese-American experience</a:t>
            </a:r>
          </a:p>
          <a:p>
            <a:r>
              <a:rPr lang="en-US" sz="2000" b="1" dirty="0"/>
              <a:t>	Describes a moment in an American classroom, unable to read the word “I” out loud</a:t>
            </a:r>
          </a:p>
          <a:p>
            <a:endParaRPr lang="en-US" sz="2000" b="1" dirty="0"/>
          </a:p>
          <a:p>
            <a:endParaRPr lang="en-US" sz="2000" b="1" dirty="0"/>
          </a:p>
          <a:p>
            <a:endParaRPr lang="en-US" sz="2000" b="1" dirty="0"/>
          </a:p>
          <a:p>
            <a:endParaRPr lang="en-US" sz="2000" b="1" dirty="0">
              <a:solidFill>
                <a:srgbClr val="FF0000"/>
              </a:solidFill>
            </a:endParaRPr>
          </a:p>
        </p:txBody>
      </p:sp>
      <p:sp>
        <p:nvSpPr>
          <p:cNvPr id="3" name="TextBox 2">
            <a:extLst>
              <a:ext uri="{FF2B5EF4-FFF2-40B4-BE49-F238E27FC236}">
                <a16:creationId xmlns:a16="http://schemas.microsoft.com/office/drawing/2014/main" id="{9DC44C32-63A0-6840-A5C7-45581003D313}"/>
              </a:ext>
            </a:extLst>
          </p:cNvPr>
          <p:cNvSpPr txBox="1"/>
          <p:nvPr/>
        </p:nvSpPr>
        <p:spPr>
          <a:xfrm>
            <a:off x="5029194" y="1598997"/>
            <a:ext cx="696686" cy="1446550"/>
          </a:xfrm>
          <a:prstGeom prst="rect">
            <a:avLst/>
          </a:prstGeom>
          <a:noFill/>
        </p:spPr>
        <p:txBody>
          <a:bodyPr wrap="square" rtlCol="0">
            <a:spAutoFit/>
          </a:bodyPr>
          <a:lstStyle/>
          <a:p>
            <a:r>
              <a:rPr lang="en-US" sz="8800" dirty="0">
                <a:latin typeface="American Typewriter" panose="02090604020004020304" pitchFamily="18" charset="77"/>
              </a:rPr>
              <a:t>I</a:t>
            </a:r>
            <a:endParaRPr lang="en-US" sz="8800" dirty="0"/>
          </a:p>
        </p:txBody>
      </p:sp>
      <p:pic>
        <p:nvPicPr>
          <p:cNvPr id="6" name="Picture 5">
            <a:extLst>
              <a:ext uri="{FF2B5EF4-FFF2-40B4-BE49-F238E27FC236}">
                <a16:creationId xmlns:a16="http://schemas.microsoft.com/office/drawing/2014/main" id="{63A577C3-5745-7B45-92D3-AE1ED40486C5}"/>
              </a:ext>
            </a:extLst>
          </p:cNvPr>
          <p:cNvPicPr>
            <a:picLocks noChangeAspect="1"/>
          </p:cNvPicPr>
          <p:nvPr/>
        </p:nvPicPr>
        <p:blipFill>
          <a:blip r:embed="rId3"/>
          <a:stretch>
            <a:fillRect/>
          </a:stretch>
        </p:blipFill>
        <p:spPr>
          <a:xfrm>
            <a:off x="925284" y="1335820"/>
            <a:ext cx="2492829" cy="2305867"/>
          </a:xfrm>
          <a:prstGeom prst="rect">
            <a:avLst/>
          </a:prstGeom>
        </p:spPr>
      </p:pic>
    </p:spTree>
    <p:extLst>
      <p:ext uri="{BB962C8B-B14F-4D97-AF65-F5344CB8AC3E}">
        <p14:creationId xmlns:p14="http://schemas.microsoft.com/office/powerpoint/2010/main" val="1711252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Adam in four situations: “Adam Adam Adam and Adam”</a:t>
            </a:r>
            <a:endParaRPr lang="en-US" altLang="en-US" sz="2400" b="1" i="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8</a:t>
            </a:fld>
            <a:endParaRPr lang="en-US" dirty="0"/>
          </a:p>
        </p:txBody>
      </p:sp>
      <p:graphicFrame>
        <p:nvGraphicFramePr>
          <p:cNvPr id="12" name="Content Placeholder 11">
            <a:extLst>
              <a:ext uri="{FF2B5EF4-FFF2-40B4-BE49-F238E27FC236}">
                <a16:creationId xmlns:a16="http://schemas.microsoft.com/office/drawing/2014/main" id="{85A7C5C0-3287-8145-8795-4F980ECA4442}"/>
              </a:ext>
            </a:extLst>
          </p:cNvPr>
          <p:cNvGraphicFramePr>
            <a:graphicFrameLocks noGrp="1"/>
          </p:cNvGraphicFramePr>
          <p:nvPr>
            <p:ph idx="1"/>
            <p:extLst>
              <p:ext uri="{D42A27DB-BD31-4B8C-83A1-F6EECF244321}">
                <p14:modId xmlns:p14="http://schemas.microsoft.com/office/powerpoint/2010/main" val="2947731876"/>
              </p:ext>
            </p:extLst>
          </p:nvPr>
        </p:nvGraphicFramePr>
        <p:xfrm>
          <a:off x="4648199" y="1690688"/>
          <a:ext cx="5279572" cy="3804219"/>
        </p:xfrm>
        <a:graphic>
          <a:graphicData uri="http://schemas.openxmlformats.org/drawingml/2006/table">
            <a:tbl>
              <a:tblPr firstRow="1" bandRow="1">
                <a:tableStyleId>{5C22544A-7EE6-4342-B048-85BDC9FD1C3A}</a:tableStyleId>
              </a:tblPr>
              <a:tblGrid>
                <a:gridCol w="2639786">
                  <a:extLst>
                    <a:ext uri="{9D8B030D-6E8A-4147-A177-3AD203B41FA5}">
                      <a16:colId xmlns:a16="http://schemas.microsoft.com/office/drawing/2014/main" val="3816470555"/>
                    </a:ext>
                  </a:extLst>
                </a:gridCol>
                <a:gridCol w="2639786">
                  <a:extLst>
                    <a:ext uri="{9D8B030D-6E8A-4147-A177-3AD203B41FA5}">
                      <a16:colId xmlns:a16="http://schemas.microsoft.com/office/drawing/2014/main" val="625116980"/>
                    </a:ext>
                  </a:extLst>
                </a:gridCol>
              </a:tblGrid>
              <a:tr h="1911773">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40000"/>
                        <a:lumOff val="60000"/>
                      </a:schemeClr>
                    </a:solidFill>
                  </a:tcPr>
                </a:tc>
                <a:extLst>
                  <a:ext uri="{0D108BD9-81ED-4DB2-BD59-A6C34878D82A}">
                    <a16:rowId xmlns:a16="http://schemas.microsoft.com/office/drawing/2014/main" val="3181100933"/>
                  </a:ext>
                </a:extLst>
              </a:tr>
              <a:tr h="1892446">
                <a:tc>
                  <a:txBody>
                    <a:bodyPr/>
                    <a:lstStyle/>
                    <a:p>
                      <a:endParaRPr lang="en-US" dirty="0"/>
                    </a:p>
                  </a:txBody>
                  <a:tcPr>
                    <a:solidFill>
                      <a:schemeClr val="bg2"/>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1565327296"/>
                  </a:ext>
                </a:extLst>
              </a:tr>
            </a:tbl>
          </a:graphicData>
        </a:graphic>
      </p:graphicFrame>
      <p:sp>
        <p:nvSpPr>
          <p:cNvPr id="15" name="TextBox 14">
            <a:extLst>
              <a:ext uri="{FF2B5EF4-FFF2-40B4-BE49-F238E27FC236}">
                <a16:creationId xmlns:a16="http://schemas.microsoft.com/office/drawing/2014/main" id="{4D1C1791-E44E-3B48-ADFF-AA0C1A82F1A4}"/>
              </a:ext>
            </a:extLst>
          </p:cNvPr>
          <p:cNvSpPr txBox="1"/>
          <p:nvPr/>
        </p:nvSpPr>
        <p:spPr>
          <a:xfrm>
            <a:off x="5747657" y="1863377"/>
            <a:ext cx="696686" cy="1446550"/>
          </a:xfrm>
          <a:prstGeom prst="rect">
            <a:avLst/>
          </a:prstGeom>
          <a:noFill/>
        </p:spPr>
        <p:txBody>
          <a:bodyPr wrap="square" rtlCol="0">
            <a:spAutoFit/>
          </a:bodyPr>
          <a:lstStyle/>
          <a:p>
            <a:r>
              <a:rPr lang="en-US" sz="8800" dirty="0">
                <a:latin typeface="American Typewriter" panose="02090604020004020304" pitchFamily="18" charset="77"/>
              </a:rPr>
              <a:t>I</a:t>
            </a:r>
            <a:endParaRPr lang="en-US" sz="8800" dirty="0"/>
          </a:p>
        </p:txBody>
      </p:sp>
      <p:sp>
        <p:nvSpPr>
          <p:cNvPr id="16" name="TextBox 15">
            <a:extLst>
              <a:ext uri="{FF2B5EF4-FFF2-40B4-BE49-F238E27FC236}">
                <a16:creationId xmlns:a16="http://schemas.microsoft.com/office/drawing/2014/main" id="{34A7B5B5-8EDC-284D-9E7C-3F1E738C3259}"/>
              </a:ext>
            </a:extLst>
          </p:cNvPr>
          <p:cNvSpPr txBox="1"/>
          <p:nvPr/>
        </p:nvSpPr>
        <p:spPr>
          <a:xfrm>
            <a:off x="8262257" y="1863377"/>
            <a:ext cx="696686" cy="1446550"/>
          </a:xfrm>
          <a:prstGeom prst="rect">
            <a:avLst/>
          </a:prstGeom>
          <a:noFill/>
        </p:spPr>
        <p:txBody>
          <a:bodyPr wrap="square" rtlCol="0">
            <a:spAutoFit/>
          </a:bodyPr>
          <a:lstStyle/>
          <a:p>
            <a:r>
              <a:rPr lang="en-US" sz="8800" dirty="0">
                <a:latin typeface="American Typewriter" panose="02090604020004020304" pitchFamily="18" charset="77"/>
              </a:rPr>
              <a:t>I</a:t>
            </a:r>
            <a:endParaRPr lang="en-US" sz="8800" dirty="0"/>
          </a:p>
        </p:txBody>
      </p:sp>
      <p:sp>
        <p:nvSpPr>
          <p:cNvPr id="17" name="TextBox 16">
            <a:extLst>
              <a:ext uri="{FF2B5EF4-FFF2-40B4-BE49-F238E27FC236}">
                <a16:creationId xmlns:a16="http://schemas.microsoft.com/office/drawing/2014/main" id="{4F3EEA29-FDBF-EC45-A9E2-2510AF6296CD}"/>
              </a:ext>
            </a:extLst>
          </p:cNvPr>
          <p:cNvSpPr txBox="1"/>
          <p:nvPr/>
        </p:nvSpPr>
        <p:spPr>
          <a:xfrm>
            <a:off x="5747657" y="3633296"/>
            <a:ext cx="696686" cy="1446550"/>
          </a:xfrm>
          <a:prstGeom prst="rect">
            <a:avLst/>
          </a:prstGeom>
          <a:noFill/>
        </p:spPr>
        <p:txBody>
          <a:bodyPr wrap="square" rtlCol="0">
            <a:spAutoFit/>
          </a:bodyPr>
          <a:lstStyle/>
          <a:p>
            <a:r>
              <a:rPr lang="en-US" sz="8800" dirty="0">
                <a:latin typeface="American Typewriter" panose="02090604020004020304" pitchFamily="18" charset="77"/>
              </a:rPr>
              <a:t>I</a:t>
            </a:r>
            <a:endParaRPr lang="en-US" sz="8800" dirty="0"/>
          </a:p>
        </p:txBody>
      </p:sp>
      <p:sp>
        <p:nvSpPr>
          <p:cNvPr id="18" name="TextBox 17">
            <a:extLst>
              <a:ext uri="{FF2B5EF4-FFF2-40B4-BE49-F238E27FC236}">
                <a16:creationId xmlns:a16="http://schemas.microsoft.com/office/drawing/2014/main" id="{3FA9D0B7-77CC-FB45-9473-8126CA2F8E86}"/>
              </a:ext>
            </a:extLst>
          </p:cNvPr>
          <p:cNvSpPr txBox="1"/>
          <p:nvPr/>
        </p:nvSpPr>
        <p:spPr>
          <a:xfrm>
            <a:off x="8262257" y="3633296"/>
            <a:ext cx="696686" cy="1446550"/>
          </a:xfrm>
          <a:prstGeom prst="rect">
            <a:avLst/>
          </a:prstGeom>
          <a:noFill/>
        </p:spPr>
        <p:txBody>
          <a:bodyPr wrap="square" rtlCol="0">
            <a:spAutoFit/>
          </a:bodyPr>
          <a:lstStyle/>
          <a:p>
            <a:r>
              <a:rPr lang="en-US" sz="8800" dirty="0">
                <a:latin typeface="American Typewriter" panose="02090604020004020304" pitchFamily="18" charset="77"/>
              </a:rPr>
              <a:t>I</a:t>
            </a:r>
            <a:endParaRPr lang="en-US" sz="8800" dirty="0"/>
          </a:p>
        </p:txBody>
      </p:sp>
    </p:spTree>
    <p:extLst>
      <p:ext uri="{BB962C8B-B14F-4D97-AF65-F5344CB8AC3E}">
        <p14:creationId xmlns:p14="http://schemas.microsoft.com/office/powerpoint/2010/main" val="1971617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Adam in four situations: “Adam Adam Adam and Adam”</a:t>
            </a:r>
            <a:endParaRPr lang="en-US" altLang="en-US" sz="2400" b="1" i="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9</a:t>
            </a:fld>
            <a:endParaRPr lang="en-US" dirty="0"/>
          </a:p>
        </p:txBody>
      </p:sp>
      <p:graphicFrame>
        <p:nvGraphicFramePr>
          <p:cNvPr id="12" name="Content Placeholder 11">
            <a:extLst>
              <a:ext uri="{FF2B5EF4-FFF2-40B4-BE49-F238E27FC236}">
                <a16:creationId xmlns:a16="http://schemas.microsoft.com/office/drawing/2014/main" id="{85A7C5C0-3287-8145-8795-4F980ECA4442}"/>
              </a:ext>
            </a:extLst>
          </p:cNvPr>
          <p:cNvGraphicFramePr>
            <a:graphicFrameLocks noGrp="1"/>
          </p:cNvGraphicFramePr>
          <p:nvPr>
            <p:ph idx="1"/>
          </p:nvPr>
        </p:nvGraphicFramePr>
        <p:xfrm>
          <a:off x="4648199" y="1690688"/>
          <a:ext cx="5279572" cy="3804219"/>
        </p:xfrm>
        <a:graphic>
          <a:graphicData uri="http://schemas.openxmlformats.org/drawingml/2006/table">
            <a:tbl>
              <a:tblPr firstRow="1" bandRow="1">
                <a:tableStyleId>{5C22544A-7EE6-4342-B048-85BDC9FD1C3A}</a:tableStyleId>
              </a:tblPr>
              <a:tblGrid>
                <a:gridCol w="2639786">
                  <a:extLst>
                    <a:ext uri="{9D8B030D-6E8A-4147-A177-3AD203B41FA5}">
                      <a16:colId xmlns:a16="http://schemas.microsoft.com/office/drawing/2014/main" val="3816470555"/>
                    </a:ext>
                  </a:extLst>
                </a:gridCol>
                <a:gridCol w="2639786">
                  <a:extLst>
                    <a:ext uri="{9D8B030D-6E8A-4147-A177-3AD203B41FA5}">
                      <a16:colId xmlns:a16="http://schemas.microsoft.com/office/drawing/2014/main" val="625116980"/>
                    </a:ext>
                  </a:extLst>
                </a:gridCol>
              </a:tblGrid>
              <a:tr h="1911773">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40000"/>
                        <a:lumOff val="60000"/>
                      </a:schemeClr>
                    </a:solidFill>
                  </a:tcPr>
                </a:tc>
                <a:extLst>
                  <a:ext uri="{0D108BD9-81ED-4DB2-BD59-A6C34878D82A}">
                    <a16:rowId xmlns:a16="http://schemas.microsoft.com/office/drawing/2014/main" val="3181100933"/>
                  </a:ext>
                </a:extLst>
              </a:tr>
              <a:tr h="1892446">
                <a:tc>
                  <a:txBody>
                    <a:bodyPr/>
                    <a:lstStyle/>
                    <a:p>
                      <a:endParaRPr lang="en-US" dirty="0"/>
                    </a:p>
                  </a:txBody>
                  <a:tcPr>
                    <a:solidFill>
                      <a:schemeClr val="bg2"/>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1565327296"/>
                  </a:ext>
                </a:extLst>
              </a:tr>
            </a:tbl>
          </a:graphicData>
        </a:graphic>
      </p:graphicFrame>
      <p:sp>
        <p:nvSpPr>
          <p:cNvPr id="15" name="TextBox 14">
            <a:extLst>
              <a:ext uri="{FF2B5EF4-FFF2-40B4-BE49-F238E27FC236}">
                <a16:creationId xmlns:a16="http://schemas.microsoft.com/office/drawing/2014/main" id="{4D1C1791-E44E-3B48-ADFF-AA0C1A82F1A4}"/>
              </a:ext>
            </a:extLst>
          </p:cNvPr>
          <p:cNvSpPr txBox="1"/>
          <p:nvPr/>
        </p:nvSpPr>
        <p:spPr>
          <a:xfrm>
            <a:off x="4648199" y="1863377"/>
            <a:ext cx="2492830" cy="523220"/>
          </a:xfrm>
          <a:prstGeom prst="rect">
            <a:avLst/>
          </a:prstGeom>
          <a:noFill/>
        </p:spPr>
        <p:txBody>
          <a:bodyPr wrap="square" rtlCol="0">
            <a:spAutoFit/>
          </a:bodyPr>
          <a:lstStyle/>
          <a:p>
            <a:r>
              <a:rPr lang="en-US" sz="2800" dirty="0">
                <a:latin typeface="American Typewriter" panose="02090604020004020304" pitchFamily="18" charset="77"/>
              </a:rPr>
              <a:t>Everyday life</a:t>
            </a:r>
            <a:endParaRPr lang="en-US" sz="2800" dirty="0"/>
          </a:p>
        </p:txBody>
      </p:sp>
      <p:sp>
        <p:nvSpPr>
          <p:cNvPr id="16" name="TextBox 15">
            <a:extLst>
              <a:ext uri="{FF2B5EF4-FFF2-40B4-BE49-F238E27FC236}">
                <a16:creationId xmlns:a16="http://schemas.microsoft.com/office/drawing/2014/main" id="{34A7B5B5-8EDC-284D-9E7C-3F1E738C3259}"/>
              </a:ext>
            </a:extLst>
          </p:cNvPr>
          <p:cNvSpPr txBox="1"/>
          <p:nvPr/>
        </p:nvSpPr>
        <p:spPr>
          <a:xfrm>
            <a:off x="7380514" y="1863377"/>
            <a:ext cx="2699657" cy="954107"/>
          </a:xfrm>
          <a:prstGeom prst="rect">
            <a:avLst/>
          </a:prstGeom>
          <a:noFill/>
        </p:spPr>
        <p:txBody>
          <a:bodyPr wrap="square" rtlCol="0">
            <a:spAutoFit/>
          </a:bodyPr>
          <a:lstStyle/>
          <a:p>
            <a:r>
              <a:rPr lang="en-US" sz="2800" dirty="0">
                <a:latin typeface="American Typewriter" panose="02090604020004020304" pitchFamily="18" charset="77"/>
              </a:rPr>
              <a:t>After-school clubs</a:t>
            </a:r>
            <a:endParaRPr lang="en-US" sz="2800" dirty="0"/>
          </a:p>
        </p:txBody>
      </p:sp>
      <p:sp>
        <p:nvSpPr>
          <p:cNvPr id="17" name="TextBox 16">
            <a:extLst>
              <a:ext uri="{FF2B5EF4-FFF2-40B4-BE49-F238E27FC236}">
                <a16:creationId xmlns:a16="http://schemas.microsoft.com/office/drawing/2014/main" id="{4F3EEA29-FDBF-EC45-A9E2-2510AF6296CD}"/>
              </a:ext>
            </a:extLst>
          </p:cNvPr>
          <p:cNvSpPr txBox="1"/>
          <p:nvPr/>
        </p:nvSpPr>
        <p:spPr>
          <a:xfrm>
            <a:off x="4648199" y="3633296"/>
            <a:ext cx="2536372" cy="954107"/>
          </a:xfrm>
          <a:prstGeom prst="rect">
            <a:avLst/>
          </a:prstGeom>
          <a:noFill/>
        </p:spPr>
        <p:txBody>
          <a:bodyPr wrap="square" rtlCol="0">
            <a:spAutoFit/>
          </a:bodyPr>
          <a:lstStyle/>
          <a:p>
            <a:r>
              <a:rPr lang="en-US" sz="2800" dirty="0">
                <a:latin typeface="American Typewriter" panose="02090604020004020304" pitchFamily="18" charset="77"/>
              </a:rPr>
              <a:t>Classroom work groups</a:t>
            </a:r>
            <a:endParaRPr lang="en-US" sz="2800" dirty="0"/>
          </a:p>
        </p:txBody>
      </p:sp>
      <p:sp>
        <p:nvSpPr>
          <p:cNvPr id="18" name="TextBox 17">
            <a:extLst>
              <a:ext uri="{FF2B5EF4-FFF2-40B4-BE49-F238E27FC236}">
                <a16:creationId xmlns:a16="http://schemas.microsoft.com/office/drawing/2014/main" id="{3FA9D0B7-77CC-FB45-9473-8126CA2F8E86}"/>
              </a:ext>
            </a:extLst>
          </p:cNvPr>
          <p:cNvSpPr txBox="1"/>
          <p:nvPr/>
        </p:nvSpPr>
        <p:spPr>
          <a:xfrm>
            <a:off x="7380514" y="3633296"/>
            <a:ext cx="2547257" cy="954107"/>
          </a:xfrm>
          <a:prstGeom prst="rect">
            <a:avLst/>
          </a:prstGeom>
          <a:noFill/>
        </p:spPr>
        <p:txBody>
          <a:bodyPr wrap="square" rtlCol="0">
            <a:spAutoFit/>
          </a:bodyPr>
          <a:lstStyle/>
          <a:p>
            <a:r>
              <a:rPr lang="en-US" sz="2800" dirty="0">
                <a:latin typeface="American Typewriter" panose="02090604020004020304" pitchFamily="18" charset="77"/>
              </a:rPr>
              <a:t>One-to-one tests</a:t>
            </a:r>
            <a:endParaRPr lang="en-US" sz="2800" dirty="0"/>
          </a:p>
        </p:txBody>
      </p:sp>
      <p:sp>
        <p:nvSpPr>
          <p:cNvPr id="3" name="TextBox 2">
            <a:extLst>
              <a:ext uri="{FF2B5EF4-FFF2-40B4-BE49-F238E27FC236}">
                <a16:creationId xmlns:a16="http://schemas.microsoft.com/office/drawing/2014/main" id="{37F04319-0706-3842-8D01-1818EDBE4D0E}"/>
              </a:ext>
            </a:extLst>
          </p:cNvPr>
          <p:cNvSpPr txBox="1"/>
          <p:nvPr/>
        </p:nvSpPr>
        <p:spPr>
          <a:xfrm>
            <a:off x="555177" y="1843085"/>
            <a:ext cx="3570514" cy="3539430"/>
          </a:xfrm>
          <a:prstGeom prst="rect">
            <a:avLst/>
          </a:prstGeom>
          <a:noFill/>
        </p:spPr>
        <p:txBody>
          <a:bodyPr wrap="square" rtlCol="0">
            <a:spAutoFit/>
          </a:bodyPr>
          <a:lstStyle/>
          <a:p>
            <a:r>
              <a:rPr lang="en-US" sz="2800" dirty="0"/>
              <a:t>As the world got harder, more artificial, or socially threatening, the less well Adam performed and the more he was noticed, documented and remediated.” (p.30)</a:t>
            </a:r>
          </a:p>
        </p:txBody>
      </p:sp>
    </p:spTree>
    <p:extLst>
      <p:ext uri="{BB962C8B-B14F-4D97-AF65-F5344CB8AC3E}">
        <p14:creationId xmlns:p14="http://schemas.microsoft.com/office/powerpoint/2010/main" val="2376963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Adam in four situations: “Adam Adam Adam and Adam”</a:t>
            </a:r>
            <a:endParaRPr lang="en-US" altLang="en-US" sz="2400" b="1" i="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10</a:t>
            </a:fld>
            <a:endParaRPr lang="en-US" dirty="0"/>
          </a:p>
        </p:txBody>
      </p:sp>
      <p:graphicFrame>
        <p:nvGraphicFramePr>
          <p:cNvPr id="12" name="Content Placeholder 11">
            <a:extLst>
              <a:ext uri="{FF2B5EF4-FFF2-40B4-BE49-F238E27FC236}">
                <a16:creationId xmlns:a16="http://schemas.microsoft.com/office/drawing/2014/main" id="{85A7C5C0-3287-8145-8795-4F980ECA4442}"/>
              </a:ext>
            </a:extLst>
          </p:cNvPr>
          <p:cNvGraphicFramePr>
            <a:graphicFrameLocks noGrp="1"/>
          </p:cNvGraphicFramePr>
          <p:nvPr>
            <p:ph idx="1"/>
            <p:extLst>
              <p:ext uri="{D42A27DB-BD31-4B8C-83A1-F6EECF244321}">
                <p14:modId xmlns:p14="http://schemas.microsoft.com/office/powerpoint/2010/main" val="2802519333"/>
              </p:ext>
            </p:extLst>
          </p:nvPr>
        </p:nvGraphicFramePr>
        <p:xfrm>
          <a:off x="4648199" y="1690688"/>
          <a:ext cx="5279572" cy="3804219"/>
        </p:xfrm>
        <a:graphic>
          <a:graphicData uri="http://schemas.openxmlformats.org/drawingml/2006/table">
            <a:tbl>
              <a:tblPr firstRow="1" bandRow="1">
                <a:tableStyleId>{5C22544A-7EE6-4342-B048-85BDC9FD1C3A}</a:tableStyleId>
              </a:tblPr>
              <a:tblGrid>
                <a:gridCol w="2639786">
                  <a:extLst>
                    <a:ext uri="{9D8B030D-6E8A-4147-A177-3AD203B41FA5}">
                      <a16:colId xmlns:a16="http://schemas.microsoft.com/office/drawing/2014/main" val="3816470555"/>
                    </a:ext>
                  </a:extLst>
                </a:gridCol>
                <a:gridCol w="2639786">
                  <a:extLst>
                    <a:ext uri="{9D8B030D-6E8A-4147-A177-3AD203B41FA5}">
                      <a16:colId xmlns:a16="http://schemas.microsoft.com/office/drawing/2014/main" val="625116980"/>
                    </a:ext>
                  </a:extLst>
                </a:gridCol>
              </a:tblGrid>
              <a:tr h="1911773">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40000"/>
                        <a:lumOff val="60000"/>
                      </a:schemeClr>
                    </a:solidFill>
                  </a:tcPr>
                </a:tc>
                <a:extLst>
                  <a:ext uri="{0D108BD9-81ED-4DB2-BD59-A6C34878D82A}">
                    <a16:rowId xmlns:a16="http://schemas.microsoft.com/office/drawing/2014/main" val="3181100933"/>
                  </a:ext>
                </a:extLst>
              </a:tr>
              <a:tr h="1892446">
                <a:tc>
                  <a:txBody>
                    <a:bodyPr/>
                    <a:lstStyle/>
                    <a:p>
                      <a:endParaRPr lang="en-US" dirty="0"/>
                    </a:p>
                  </a:txBody>
                  <a:tcPr>
                    <a:solidFill>
                      <a:schemeClr val="bg2"/>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1565327296"/>
                  </a:ext>
                </a:extLst>
              </a:tr>
            </a:tbl>
          </a:graphicData>
        </a:graphic>
      </p:graphicFrame>
      <p:sp>
        <p:nvSpPr>
          <p:cNvPr id="15" name="TextBox 14">
            <a:extLst>
              <a:ext uri="{FF2B5EF4-FFF2-40B4-BE49-F238E27FC236}">
                <a16:creationId xmlns:a16="http://schemas.microsoft.com/office/drawing/2014/main" id="{4D1C1791-E44E-3B48-ADFF-AA0C1A82F1A4}"/>
              </a:ext>
            </a:extLst>
          </p:cNvPr>
          <p:cNvSpPr txBox="1"/>
          <p:nvPr/>
        </p:nvSpPr>
        <p:spPr>
          <a:xfrm>
            <a:off x="4648199" y="1863377"/>
            <a:ext cx="2492830" cy="523220"/>
          </a:xfrm>
          <a:prstGeom prst="rect">
            <a:avLst/>
          </a:prstGeom>
          <a:noFill/>
        </p:spPr>
        <p:txBody>
          <a:bodyPr wrap="square" rtlCol="0">
            <a:spAutoFit/>
          </a:bodyPr>
          <a:lstStyle/>
          <a:p>
            <a:r>
              <a:rPr lang="en-US" sz="2800" dirty="0">
                <a:latin typeface="American Typewriter" panose="02090604020004020304" pitchFamily="18" charset="77"/>
              </a:rPr>
              <a:t>Everyday life</a:t>
            </a:r>
            <a:endParaRPr lang="en-US" sz="2800" dirty="0"/>
          </a:p>
        </p:txBody>
      </p:sp>
      <p:sp>
        <p:nvSpPr>
          <p:cNvPr id="16" name="TextBox 15">
            <a:extLst>
              <a:ext uri="{FF2B5EF4-FFF2-40B4-BE49-F238E27FC236}">
                <a16:creationId xmlns:a16="http://schemas.microsoft.com/office/drawing/2014/main" id="{34A7B5B5-8EDC-284D-9E7C-3F1E738C3259}"/>
              </a:ext>
            </a:extLst>
          </p:cNvPr>
          <p:cNvSpPr txBox="1"/>
          <p:nvPr/>
        </p:nvSpPr>
        <p:spPr>
          <a:xfrm>
            <a:off x="7380514" y="1863377"/>
            <a:ext cx="2699657" cy="954107"/>
          </a:xfrm>
          <a:prstGeom prst="rect">
            <a:avLst/>
          </a:prstGeom>
          <a:noFill/>
        </p:spPr>
        <p:txBody>
          <a:bodyPr wrap="square" rtlCol="0">
            <a:spAutoFit/>
          </a:bodyPr>
          <a:lstStyle/>
          <a:p>
            <a:r>
              <a:rPr lang="en-US" sz="2800" dirty="0">
                <a:latin typeface="American Typewriter" panose="02090604020004020304" pitchFamily="18" charset="77"/>
              </a:rPr>
              <a:t>After-school clubs</a:t>
            </a:r>
            <a:endParaRPr lang="en-US" sz="2800" dirty="0"/>
          </a:p>
        </p:txBody>
      </p:sp>
      <p:sp>
        <p:nvSpPr>
          <p:cNvPr id="17" name="TextBox 16">
            <a:extLst>
              <a:ext uri="{FF2B5EF4-FFF2-40B4-BE49-F238E27FC236}">
                <a16:creationId xmlns:a16="http://schemas.microsoft.com/office/drawing/2014/main" id="{4F3EEA29-FDBF-EC45-A9E2-2510AF6296CD}"/>
              </a:ext>
            </a:extLst>
          </p:cNvPr>
          <p:cNvSpPr txBox="1"/>
          <p:nvPr/>
        </p:nvSpPr>
        <p:spPr>
          <a:xfrm>
            <a:off x="4648199" y="3633296"/>
            <a:ext cx="2536372" cy="954107"/>
          </a:xfrm>
          <a:prstGeom prst="rect">
            <a:avLst/>
          </a:prstGeom>
          <a:noFill/>
        </p:spPr>
        <p:txBody>
          <a:bodyPr wrap="square" rtlCol="0">
            <a:spAutoFit/>
          </a:bodyPr>
          <a:lstStyle/>
          <a:p>
            <a:r>
              <a:rPr lang="en-US" sz="2800" dirty="0">
                <a:latin typeface="American Typewriter" panose="02090604020004020304" pitchFamily="18" charset="77"/>
              </a:rPr>
              <a:t>Classroom work groups</a:t>
            </a:r>
            <a:endParaRPr lang="en-US" sz="2800" dirty="0"/>
          </a:p>
        </p:txBody>
      </p:sp>
      <p:sp>
        <p:nvSpPr>
          <p:cNvPr id="18" name="TextBox 17">
            <a:extLst>
              <a:ext uri="{FF2B5EF4-FFF2-40B4-BE49-F238E27FC236}">
                <a16:creationId xmlns:a16="http://schemas.microsoft.com/office/drawing/2014/main" id="{3FA9D0B7-77CC-FB45-9473-8126CA2F8E86}"/>
              </a:ext>
            </a:extLst>
          </p:cNvPr>
          <p:cNvSpPr txBox="1"/>
          <p:nvPr/>
        </p:nvSpPr>
        <p:spPr>
          <a:xfrm>
            <a:off x="7380514" y="3633296"/>
            <a:ext cx="2547257" cy="954107"/>
          </a:xfrm>
          <a:prstGeom prst="rect">
            <a:avLst/>
          </a:prstGeom>
          <a:noFill/>
        </p:spPr>
        <p:txBody>
          <a:bodyPr wrap="square" rtlCol="0">
            <a:spAutoFit/>
          </a:bodyPr>
          <a:lstStyle/>
          <a:p>
            <a:r>
              <a:rPr lang="en-US" sz="2800" dirty="0">
                <a:latin typeface="American Typewriter" panose="02090604020004020304" pitchFamily="18" charset="77"/>
              </a:rPr>
              <a:t>One-to-one tests</a:t>
            </a:r>
            <a:endParaRPr lang="en-US" sz="2800" dirty="0"/>
          </a:p>
        </p:txBody>
      </p:sp>
      <p:sp>
        <p:nvSpPr>
          <p:cNvPr id="3" name="TextBox 2">
            <a:extLst>
              <a:ext uri="{FF2B5EF4-FFF2-40B4-BE49-F238E27FC236}">
                <a16:creationId xmlns:a16="http://schemas.microsoft.com/office/drawing/2014/main" id="{37F04319-0706-3842-8D01-1818EDBE4D0E}"/>
              </a:ext>
            </a:extLst>
          </p:cNvPr>
          <p:cNvSpPr txBox="1"/>
          <p:nvPr/>
        </p:nvSpPr>
        <p:spPr>
          <a:xfrm>
            <a:off x="555177" y="1843085"/>
            <a:ext cx="3570514" cy="3539430"/>
          </a:xfrm>
          <a:prstGeom prst="rect">
            <a:avLst/>
          </a:prstGeom>
          <a:noFill/>
        </p:spPr>
        <p:txBody>
          <a:bodyPr wrap="square" rtlCol="0">
            <a:spAutoFit/>
          </a:bodyPr>
          <a:lstStyle/>
          <a:p>
            <a:r>
              <a:rPr lang="en-US" sz="2800" dirty="0"/>
              <a:t>As the world got harder, more artificial, or socially threatening, the less well Adam performed and the more he was noticed, documented and remediated.” (p.30)</a:t>
            </a:r>
          </a:p>
        </p:txBody>
      </p:sp>
      <p:pic>
        <p:nvPicPr>
          <p:cNvPr id="6" name="Picture 5">
            <a:extLst>
              <a:ext uri="{FF2B5EF4-FFF2-40B4-BE49-F238E27FC236}">
                <a16:creationId xmlns:a16="http://schemas.microsoft.com/office/drawing/2014/main" id="{AB3F90F6-FD32-AD4E-9570-1A40A1759B1C}"/>
              </a:ext>
            </a:extLst>
          </p:cNvPr>
          <p:cNvPicPr>
            <a:picLocks noChangeAspect="1"/>
          </p:cNvPicPr>
          <p:nvPr/>
        </p:nvPicPr>
        <p:blipFill>
          <a:blip r:embed="rId3"/>
          <a:stretch>
            <a:fillRect/>
          </a:stretch>
        </p:blipFill>
        <p:spPr>
          <a:xfrm>
            <a:off x="3973288" y="1647705"/>
            <a:ext cx="7946572" cy="3734810"/>
          </a:xfrm>
          <a:prstGeom prst="rect">
            <a:avLst/>
          </a:prstGeom>
        </p:spPr>
      </p:pic>
    </p:spTree>
    <p:extLst>
      <p:ext uri="{BB962C8B-B14F-4D97-AF65-F5344CB8AC3E}">
        <p14:creationId xmlns:p14="http://schemas.microsoft.com/office/powerpoint/2010/main" val="2536292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Adam in four situations: “Adam Adam Adam and Adam”</a:t>
            </a:r>
            <a:endParaRPr lang="en-US" altLang="en-US" sz="2400" b="1" i="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11</a:t>
            </a:fld>
            <a:endParaRPr lang="en-US" dirty="0"/>
          </a:p>
        </p:txBody>
      </p:sp>
      <p:graphicFrame>
        <p:nvGraphicFramePr>
          <p:cNvPr id="12" name="Content Placeholder 11">
            <a:extLst>
              <a:ext uri="{FF2B5EF4-FFF2-40B4-BE49-F238E27FC236}">
                <a16:creationId xmlns:a16="http://schemas.microsoft.com/office/drawing/2014/main" id="{85A7C5C0-3287-8145-8795-4F980ECA4442}"/>
              </a:ext>
            </a:extLst>
          </p:cNvPr>
          <p:cNvGraphicFramePr>
            <a:graphicFrameLocks noGrp="1"/>
          </p:cNvGraphicFramePr>
          <p:nvPr>
            <p:ph idx="1"/>
          </p:nvPr>
        </p:nvGraphicFramePr>
        <p:xfrm>
          <a:off x="4648199" y="1690688"/>
          <a:ext cx="5279572" cy="3804219"/>
        </p:xfrm>
        <a:graphic>
          <a:graphicData uri="http://schemas.openxmlformats.org/drawingml/2006/table">
            <a:tbl>
              <a:tblPr firstRow="1" bandRow="1">
                <a:tableStyleId>{5C22544A-7EE6-4342-B048-85BDC9FD1C3A}</a:tableStyleId>
              </a:tblPr>
              <a:tblGrid>
                <a:gridCol w="2639786">
                  <a:extLst>
                    <a:ext uri="{9D8B030D-6E8A-4147-A177-3AD203B41FA5}">
                      <a16:colId xmlns:a16="http://schemas.microsoft.com/office/drawing/2014/main" val="3816470555"/>
                    </a:ext>
                  </a:extLst>
                </a:gridCol>
                <a:gridCol w="2639786">
                  <a:extLst>
                    <a:ext uri="{9D8B030D-6E8A-4147-A177-3AD203B41FA5}">
                      <a16:colId xmlns:a16="http://schemas.microsoft.com/office/drawing/2014/main" val="625116980"/>
                    </a:ext>
                  </a:extLst>
                </a:gridCol>
              </a:tblGrid>
              <a:tr h="1911773">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40000"/>
                        <a:lumOff val="60000"/>
                      </a:schemeClr>
                    </a:solidFill>
                  </a:tcPr>
                </a:tc>
                <a:extLst>
                  <a:ext uri="{0D108BD9-81ED-4DB2-BD59-A6C34878D82A}">
                    <a16:rowId xmlns:a16="http://schemas.microsoft.com/office/drawing/2014/main" val="3181100933"/>
                  </a:ext>
                </a:extLst>
              </a:tr>
              <a:tr h="1892446">
                <a:tc>
                  <a:txBody>
                    <a:bodyPr/>
                    <a:lstStyle/>
                    <a:p>
                      <a:endParaRPr lang="en-US" dirty="0"/>
                    </a:p>
                  </a:txBody>
                  <a:tcPr>
                    <a:solidFill>
                      <a:schemeClr val="bg2"/>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1565327296"/>
                  </a:ext>
                </a:extLst>
              </a:tr>
            </a:tbl>
          </a:graphicData>
        </a:graphic>
      </p:graphicFrame>
      <p:sp>
        <p:nvSpPr>
          <p:cNvPr id="18" name="TextBox 17">
            <a:extLst>
              <a:ext uri="{FF2B5EF4-FFF2-40B4-BE49-F238E27FC236}">
                <a16:creationId xmlns:a16="http://schemas.microsoft.com/office/drawing/2014/main" id="{3FA9D0B7-77CC-FB45-9473-8126CA2F8E86}"/>
              </a:ext>
            </a:extLst>
          </p:cNvPr>
          <p:cNvSpPr txBox="1"/>
          <p:nvPr/>
        </p:nvSpPr>
        <p:spPr>
          <a:xfrm>
            <a:off x="7380514" y="3633296"/>
            <a:ext cx="2547257" cy="1384995"/>
          </a:xfrm>
          <a:prstGeom prst="rect">
            <a:avLst/>
          </a:prstGeom>
          <a:noFill/>
        </p:spPr>
        <p:txBody>
          <a:bodyPr wrap="square" rtlCol="0">
            <a:spAutoFit/>
          </a:bodyPr>
          <a:lstStyle/>
          <a:p>
            <a:r>
              <a:rPr lang="en-US" sz="2800" dirty="0">
                <a:latin typeface="American Typewriter" panose="02090604020004020304" pitchFamily="18" charset="77"/>
              </a:rPr>
              <a:t>One-to-one tests</a:t>
            </a:r>
          </a:p>
          <a:p>
            <a:r>
              <a:rPr lang="en-US" sz="2800" dirty="0">
                <a:latin typeface="American Typewriter" panose="02090604020004020304" pitchFamily="18" charset="77"/>
              </a:rPr>
              <a:t>p. 28-29</a:t>
            </a:r>
            <a:endParaRPr lang="en-US" sz="2800" dirty="0"/>
          </a:p>
        </p:txBody>
      </p:sp>
      <p:sp>
        <p:nvSpPr>
          <p:cNvPr id="3" name="TextBox 2">
            <a:extLst>
              <a:ext uri="{FF2B5EF4-FFF2-40B4-BE49-F238E27FC236}">
                <a16:creationId xmlns:a16="http://schemas.microsoft.com/office/drawing/2014/main" id="{37F04319-0706-3842-8D01-1818EDBE4D0E}"/>
              </a:ext>
            </a:extLst>
          </p:cNvPr>
          <p:cNvSpPr txBox="1"/>
          <p:nvPr/>
        </p:nvSpPr>
        <p:spPr>
          <a:xfrm>
            <a:off x="838200" y="1703876"/>
            <a:ext cx="3570514" cy="3785652"/>
          </a:xfrm>
          <a:prstGeom prst="rect">
            <a:avLst/>
          </a:prstGeom>
          <a:noFill/>
        </p:spPr>
        <p:txBody>
          <a:bodyPr wrap="square" rtlCol="0">
            <a:spAutoFit/>
          </a:bodyPr>
          <a:lstStyle/>
          <a:p>
            <a:r>
              <a:rPr lang="en-US" sz="2400" dirty="0"/>
              <a:t>“The formal organization of the testing session was designed to produce the most neutral and objective circumstances for Adam to reveal his true unique individual self, the culture’s ’objective’ version of Adam’s </a:t>
            </a:r>
            <a:r>
              <a:rPr lang="zh-CN" altLang="en-US" sz="2400" dirty="0"/>
              <a:t>我</a:t>
            </a:r>
            <a:r>
              <a:rPr lang="en-US" altLang="zh-CN" sz="2400" dirty="0"/>
              <a:t>.” (p. 29)”</a:t>
            </a:r>
            <a:endParaRPr lang="en-US" sz="2400" b="1" dirty="0"/>
          </a:p>
          <a:p>
            <a:endParaRPr lang="en-US" sz="2400" dirty="0"/>
          </a:p>
        </p:txBody>
      </p:sp>
    </p:spTree>
    <p:extLst>
      <p:ext uri="{BB962C8B-B14F-4D97-AF65-F5344CB8AC3E}">
        <p14:creationId xmlns:p14="http://schemas.microsoft.com/office/powerpoint/2010/main" val="1936976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Adam in four situations: “Adam Adam Adam and Adam”</a:t>
            </a:r>
            <a:endParaRPr lang="en-US" altLang="en-US" sz="2400" b="1" i="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12</a:t>
            </a:fld>
            <a:endParaRPr lang="en-US" dirty="0"/>
          </a:p>
        </p:txBody>
      </p:sp>
      <p:graphicFrame>
        <p:nvGraphicFramePr>
          <p:cNvPr id="12" name="Content Placeholder 11">
            <a:extLst>
              <a:ext uri="{FF2B5EF4-FFF2-40B4-BE49-F238E27FC236}">
                <a16:creationId xmlns:a16="http://schemas.microsoft.com/office/drawing/2014/main" id="{85A7C5C0-3287-8145-8795-4F980ECA4442}"/>
              </a:ext>
            </a:extLst>
          </p:cNvPr>
          <p:cNvGraphicFramePr>
            <a:graphicFrameLocks noGrp="1"/>
          </p:cNvGraphicFramePr>
          <p:nvPr>
            <p:ph idx="1"/>
          </p:nvPr>
        </p:nvGraphicFramePr>
        <p:xfrm>
          <a:off x="4648199" y="1690688"/>
          <a:ext cx="5279572" cy="3804219"/>
        </p:xfrm>
        <a:graphic>
          <a:graphicData uri="http://schemas.openxmlformats.org/drawingml/2006/table">
            <a:tbl>
              <a:tblPr firstRow="1" bandRow="1">
                <a:tableStyleId>{5C22544A-7EE6-4342-B048-85BDC9FD1C3A}</a:tableStyleId>
              </a:tblPr>
              <a:tblGrid>
                <a:gridCol w="2639786">
                  <a:extLst>
                    <a:ext uri="{9D8B030D-6E8A-4147-A177-3AD203B41FA5}">
                      <a16:colId xmlns:a16="http://schemas.microsoft.com/office/drawing/2014/main" val="3816470555"/>
                    </a:ext>
                  </a:extLst>
                </a:gridCol>
                <a:gridCol w="2639786">
                  <a:extLst>
                    <a:ext uri="{9D8B030D-6E8A-4147-A177-3AD203B41FA5}">
                      <a16:colId xmlns:a16="http://schemas.microsoft.com/office/drawing/2014/main" val="625116980"/>
                    </a:ext>
                  </a:extLst>
                </a:gridCol>
              </a:tblGrid>
              <a:tr h="1911773">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40000"/>
                        <a:lumOff val="60000"/>
                      </a:schemeClr>
                    </a:solidFill>
                  </a:tcPr>
                </a:tc>
                <a:extLst>
                  <a:ext uri="{0D108BD9-81ED-4DB2-BD59-A6C34878D82A}">
                    <a16:rowId xmlns:a16="http://schemas.microsoft.com/office/drawing/2014/main" val="3181100933"/>
                  </a:ext>
                </a:extLst>
              </a:tr>
              <a:tr h="1892446">
                <a:tc>
                  <a:txBody>
                    <a:bodyPr/>
                    <a:lstStyle/>
                    <a:p>
                      <a:endParaRPr lang="en-US" dirty="0"/>
                    </a:p>
                  </a:txBody>
                  <a:tcPr>
                    <a:solidFill>
                      <a:schemeClr val="bg2"/>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1565327296"/>
                  </a:ext>
                </a:extLst>
              </a:tr>
            </a:tbl>
          </a:graphicData>
        </a:graphic>
      </p:graphicFrame>
      <p:sp>
        <p:nvSpPr>
          <p:cNvPr id="18" name="TextBox 17">
            <a:extLst>
              <a:ext uri="{FF2B5EF4-FFF2-40B4-BE49-F238E27FC236}">
                <a16:creationId xmlns:a16="http://schemas.microsoft.com/office/drawing/2014/main" id="{3FA9D0B7-77CC-FB45-9473-8126CA2F8E86}"/>
              </a:ext>
            </a:extLst>
          </p:cNvPr>
          <p:cNvSpPr txBox="1"/>
          <p:nvPr/>
        </p:nvSpPr>
        <p:spPr>
          <a:xfrm>
            <a:off x="7380514" y="3633296"/>
            <a:ext cx="2547257" cy="1384995"/>
          </a:xfrm>
          <a:prstGeom prst="rect">
            <a:avLst/>
          </a:prstGeom>
          <a:noFill/>
        </p:spPr>
        <p:txBody>
          <a:bodyPr wrap="square" rtlCol="0">
            <a:spAutoFit/>
          </a:bodyPr>
          <a:lstStyle/>
          <a:p>
            <a:r>
              <a:rPr lang="en-US" sz="2800" dirty="0">
                <a:latin typeface="American Typewriter" panose="02090604020004020304" pitchFamily="18" charset="77"/>
              </a:rPr>
              <a:t>One-to-one tests</a:t>
            </a:r>
          </a:p>
          <a:p>
            <a:r>
              <a:rPr lang="en-US" sz="2800" dirty="0">
                <a:latin typeface="American Typewriter" panose="02090604020004020304" pitchFamily="18" charset="77"/>
              </a:rPr>
              <a:t>p. 28-29</a:t>
            </a:r>
            <a:endParaRPr lang="en-US" sz="2800" dirty="0"/>
          </a:p>
        </p:txBody>
      </p:sp>
      <p:sp>
        <p:nvSpPr>
          <p:cNvPr id="3" name="TextBox 2">
            <a:extLst>
              <a:ext uri="{FF2B5EF4-FFF2-40B4-BE49-F238E27FC236}">
                <a16:creationId xmlns:a16="http://schemas.microsoft.com/office/drawing/2014/main" id="{37F04319-0706-3842-8D01-1818EDBE4D0E}"/>
              </a:ext>
            </a:extLst>
          </p:cNvPr>
          <p:cNvSpPr txBox="1"/>
          <p:nvPr/>
        </p:nvSpPr>
        <p:spPr>
          <a:xfrm>
            <a:off x="838200" y="1703876"/>
            <a:ext cx="3570514" cy="2677656"/>
          </a:xfrm>
          <a:prstGeom prst="rect">
            <a:avLst/>
          </a:prstGeom>
          <a:noFill/>
        </p:spPr>
        <p:txBody>
          <a:bodyPr wrap="square" rtlCol="0">
            <a:spAutoFit/>
          </a:bodyPr>
          <a:lstStyle/>
          <a:p>
            <a:r>
              <a:rPr lang="en-US" sz="2400" dirty="0"/>
              <a:t>“While Adam was in the test setting, all behavior was relevant to only one thing: the revelation of whether he was Learning Disabled.” </a:t>
            </a:r>
            <a:r>
              <a:rPr lang="en-US" altLang="zh-CN" sz="2400" dirty="0"/>
              <a:t>(p. 29)</a:t>
            </a:r>
            <a:endParaRPr lang="en-US" sz="2400" b="1" dirty="0"/>
          </a:p>
          <a:p>
            <a:endParaRPr lang="en-US" sz="2400" dirty="0"/>
          </a:p>
        </p:txBody>
      </p:sp>
    </p:spTree>
    <p:extLst>
      <p:ext uri="{BB962C8B-B14F-4D97-AF65-F5344CB8AC3E}">
        <p14:creationId xmlns:p14="http://schemas.microsoft.com/office/powerpoint/2010/main" val="1049768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sz="2800" b="1" dirty="0"/>
              <a:t>Adam in four situations: “Adam Adam Adam and Adam”</a:t>
            </a:r>
            <a:endParaRPr lang="en-US" altLang="en-US" sz="2400" b="1" i="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13</a:t>
            </a:fld>
            <a:endParaRPr lang="en-US" dirty="0"/>
          </a:p>
        </p:txBody>
      </p:sp>
      <p:graphicFrame>
        <p:nvGraphicFramePr>
          <p:cNvPr id="12" name="Content Placeholder 11">
            <a:extLst>
              <a:ext uri="{FF2B5EF4-FFF2-40B4-BE49-F238E27FC236}">
                <a16:creationId xmlns:a16="http://schemas.microsoft.com/office/drawing/2014/main" id="{85A7C5C0-3287-8145-8795-4F980ECA4442}"/>
              </a:ext>
            </a:extLst>
          </p:cNvPr>
          <p:cNvGraphicFramePr>
            <a:graphicFrameLocks noGrp="1"/>
          </p:cNvGraphicFramePr>
          <p:nvPr>
            <p:ph idx="1"/>
          </p:nvPr>
        </p:nvGraphicFramePr>
        <p:xfrm>
          <a:off x="4648199" y="1690688"/>
          <a:ext cx="5279572" cy="3804219"/>
        </p:xfrm>
        <a:graphic>
          <a:graphicData uri="http://schemas.openxmlformats.org/drawingml/2006/table">
            <a:tbl>
              <a:tblPr firstRow="1" bandRow="1">
                <a:tableStyleId>{5C22544A-7EE6-4342-B048-85BDC9FD1C3A}</a:tableStyleId>
              </a:tblPr>
              <a:tblGrid>
                <a:gridCol w="2639786">
                  <a:extLst>
                    <a:ext uri="{9D8B030D-6E8A-4147-A177-3AD203B41FA5}">
                      <a16:colId xmlns:a16="http://schemas.microsoft.com/office/drawing/2014/main" val="3816470555"/>
                    </a:ext>
                  </a:extLst>
                </a:gridCol>
                <a:gridCol w="2639786">
                  <a:extLst>
                    <a:ext uri="{9D8B030D-6E8A-4147-A177-3AD203B41FA5}">
                      <a16:colId xmlns:a16="http://schemas.microsoft.com/office/drawing/2014/main" val="625116980"/>
                    </a:ext>
                  </a:extLst>
                </a:gridCol>
              </a:tblGrid>
              <a:tr h="1911773">
                <a:tc>
                  <a:txBody>
                    <a:bodyPr/>
                    <a:lstStyle/>
                    <a:p>
                      <a:endParaRPr lang="en-US" dirty="0"/>
                    </a:p>
                  </a:txBody>
                  <a:tcPr>
                    <a:solidFill>
                      <a:schemeClr val="accent5">
                        <a:lumMod val="60000"/>
                        <a:lumOff val="40000"/>
                      </a:schemeClr>
                    </a:solidFill>
                  </a:tcPr>
                </a:tc>
                <a:tc>
                  <a:txBody>
                    <a:bodyPr/>
                    <a:lstStyle/>
                    <a:p>
                      <a:endParaRPr lang="en-US" dirty="0"/>
                    </a:p>
                  </a:txBody>
                  <a:tcPr>
                    <a:solidFill>
                      <a:schemeClr val="accent5">
                        <a:lumMod val="40000"/>
                        <a:lumOff val="60000"/>
                      </a:schemeClr>
                    </a:solidFill>
                  </a:tcPr>
                </a:tc>
                <a:extLst>
                  <a:ext uri="{0D108BD9-81ED-4DB2-BD59-A6C34878D82A}">
                    <a16:rowId xmlns:a16="http://schemas.microsoft.com/office/drawing/2014/main" val="3181100933"/>
                  </a:ext>
                </a:extLst>
              </a:tr>
              <a:tr h="1892446">
                <a:tc>
                  <a:txBody>
                    <a:bodyPr/>
                    <a:lstStyle/>
                    <a:p>
                      <a:endParaRPr lang="en-US" dirty="0"/>
                    </a:p>
                  </a:txBody>
                  <a:tcPr>
                    <a:solidFill>
                      <a:schemeClr val="bg2"/>
                    </a:solidFill>
                  </a:tcPr>
                </a:tc>
                <a:tc>
                  <a:txBody>
                    <a:bodyPr/>
                    <a:lstStyle/>
                    <a:p>
                      <a:endParaRPr lang="en-US" dirty="0"/>
                    </a:p>
                  </a:txBody>
                  <a:tcPr>
                    <a:solidFill>
                      <a:schemeClr val="bg1">
                        <a:lumMod val="95000"/>
                      </a:schemeClr>
                    </a:solidFill>
                  </a:tcPr>
                </a:tc>
                <a:extLst>
                  <a:ext uri="{0D108BD9-81ED-4DB2-BD59-A6C34878D82A}">
                    <a16:rowId xmlns:a16="http://schemas.microsoft.com/office/drawing/2014/main" val="1565327296"/>
                  </a:ext>
                </a:extLst>
              </a:tr>
            </a:tbl>
          </a:graphicData>
        </a:graphic>
      </p:graphicFrame>
      <p:sp>
        <p:nvSpPr>
          <p:cNvPr id="16" name="TextBox 15">
            <a:extLst>
              <a:ext uri="{FF2B5EF4-FFF2-40B4-BE49-F238E27FC236}">
                <a16:creationId xmlns:a16="http://schemas.microsoft.com/office/drawing/2014/main" id="{34A7B5B5-8EDC-284D-9E7C-3F1E738C3259}"/>
              </a:ext>
            </a:extLst>
          </p:cNvPr>
          <p:cNvSpPr txBox="1"/>
          <p:nvPr/>
        </p:nvSpPr>
        <p:spPr>
          <a:xfrm>
            <a:off x="7380514" y="1863377"/>
            <a:ext cx="2699657" cy="1384995"/>
          </a:xfrm>
          <a:prstGeom prst="rect">
            <a:avLst/>
          </a:prstGeom>
          <a:noFill/>
        </p:spPr>
        <p:txBody>
          <a:bodyPr wrap="square" rtlCol="0">
            <a:spAutoFit/>
          </a:bodyPr>
          <a:lstStyle/>
          <a:p>
            <a:r>
              <a:rPr lang="en-US" sz="2800" dirty="0">
                <a:latin typeface="American Typewriter" panose="02090604020004020304" pitchFamily="18" charset="77"/>
              </a:rPr>
              <a:t>Cooking club</a:t>
            </a:r>
          </a:p>
          <a:p>
            <a:r>
              <a:rPr lang="en-US" sz="2800" dirty="0">
                <a:latin typeface="American Typewriter" panose="02090604020004020304" pitchFamily="18" charset="77"/>
              </a:rPr>
              <a:t>“</a:t>
            </a:r>
            <a:r>
              <a:rPr lang="en-US" sz="2800" dirty="0" err="1">
                <a:latin typeface="American Typewriter" panose="02090604020004020304" pitchFamily="18" charset="77"/>
              </a:rPr>
              <a:t>pisgetthi</a:t>
            </a:r>
            <a:r>
              <a:rPr lang="en-US" sz="2800" dirty="0">
                <a:latin typeface="American Typewriter" panose="02090604020004020304" pitchFamily="18" charset="77"/>
              </a:rPr>
              <a:t>”</a:t>
            </a:r>
          </a:p>
          <a:p>
            <a:r>
              <a:rPr lang="en-US" sz="2800" dirty="0">
                <a:latin typeface="American Typewriter" panose="02090604020004020304" pitchFamily="18" charset="77"/>
              </a:rPr>
              <a:t>p.31</a:t>
            </a:r>
            <a:endParaRPr lang="en-US" sz="2800" dirty="0"/>
          </a:p>
        </p:txBody>
      </p:sp>
      <p:sp>
        <p:nvSpPr>
          <p:cNvPr id="17" name="TextBox 16">
            <a:extLst>
              <a:ext uri="{FF2B5EF4-FFF2-40B4-BE49-F238E27FC236}">
                <a16:creationId xmlns:a16="http://schemas.microsoft.com/office/drawing/2014/main" id="{4F3EEA29-FDBF-EC45-A9E2-2510AF6296CD}"/>
              </a:ext>
            </a:extLst>
          </p:cNvPr>
          <p:cNvSpPr txBox="1"/>
          <p:nvPr/>
        </p:nvSpPr>
        <p:spPr>
          <a:xfrm>
            <a:off x="4648199" y="3633296"/>
            <a:ext cx="2536372" cy="1815882"/>
          </a:xfrm>
          <a:prstGeom prst="rect">
            <a:avLst/>
          </a:prstGeom>
          <a:noFill/>
        </p:spPr>
        <p:txBody>
          <a:bodyPr wrap="square" rtlCol="0">
            <a:spAutoFit/>
          </a:bodyPr>
          <a:lstStyle/>
          <a:p>
            <a:r>
              <a:rPr lang="en-US" sz="2800" dirty="0">
                <a:latin typeface="American Typewriter" panose="02090604020004020304" pitchFamily="18" charset="77"/>
              </a:rPr>
              <a:t>Reading workshop in class</a:t>
            </a:r>
          </a:p>
          <a:p>
            <a:r>
              <a:rPr lang="en-US" sz="2800" dirty="0">
                <a:latin typeface="American Typewriter" panose="02090604020004020304" pitchFamily="18" charset="77"/>
              </a:rPr>
              <a:t>p.31-32</a:t>
            </a:r>
            <a:endParaRPr lang="en-US" sz="2800" dirty="0"/>
          </a:p>
        </p:txBody>
      </p:sp>
      <p:sp>
        <p:nvSpPr>
          <p:cNvPr id="3" name="TextBox 2">
            <a:extLst>
              <a:ext uri="{FF2B5EF4-FFF2-40B4-BE49-F238E27FC236}">
                <a16:creationId xmlns:a16="http://schemas.microsoft.com/office/drawing/2014/main" id="{37F04319-0706-3842-8D01-1818EDBE4D0E}"/>
              </a:ext>
            </a:extLst>
          </p:cNvPr>
          <p:cNvSpPr txBox="1"/>
          <p:nvPr/>
        </p:nvSpPr>
        <p:spPr>
          <a:xfrm>
            <a:off x="838200" y="1843085"/>
            <a:ext cx="3570514" cy="3539430"/>
          </a:xfrm>
          <a:prstGeom prst="rect">
            <a:avLst/>
          </a:prstGeom>
          <a:noFill/>
        </p:spPr>
        <p:txBody>
          <a:bodyPr wrap="square" rtlCol="0">
            <a:spAutoFit/>
          </a:bodyPr>
          <a:lstStyle/>
          <a:p>
            <a:r>
              <a:rPr lang="en-US" sz="2800" dirty="0"/>
              <a:t>As the world got harder, more artificial, or socially threatening, the less well Adam performed and the more he was noticed, documented and remediated.” (p.30)</a:t>
            </a:r>
          </a:p>
        </p:txBody>
      </p:sp>
    </p:spTree>
    <p:extLst>
      <p:ext uri="{BB962C8B-B14F-4D97-AF65-F5344CB8AC3E}">
        <p14:creationId xmlns:p14="http://schemas.microsoft.com/office/powerpoint/2010/main" val="3583139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altLang="en-US" sz="2800" b="1" i="1" dirty="0"/>
              <a:t>Are they saying he doesn’t have a LD?  (not exactly)</a:t>
            </a:r>
            <a:br>
              <a:rPr lang="en-US" altLang="en-US" sz="2800" b="1" i="1" dirty="0"/>
            </a:br>
            <a:r>
              <a:rPr lang="en-US" altLang="en-US" sz="2800" b="1" i="1" dirty="0"/>
              <a:t>How can we help?   (a tricky goal)</a:t>
            </a:r>
            <a:endParaRPr lang="en-US" altLang="en-US" sz="2400" b="1" i="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14</a:t>
            </a:fld>
            <a:endParaRPr lang="en-US" dirty="0"/>
          </a:p>
        </p:txBody>
      </p:sp>
      <p:sp>
        <p:nvSpPr>
          <p:cNvPr id="3" name="TextBox 2">
            <a:extLst>
              <a:ext uri="{FF2B5EF4-FFF2-40B4-BE49-F238E27FC236}">
                <a16:creationId xmlns:a16="http://schemas.microsoft.com/office/drawing/2014/main" id="{37F04319-0706-3842-8D01-1818EDBE4D0E}"/>
              </a:ext>
            </a:extLst>
          </p:cNvPr>
          <p:cNvSpPr txBox="1"/>
          <p:nvPr/>
        </p:nvSpPr>
        <p:spPr>
          <a:xfrm>
            <a:off x="838200" y="1843085"/>
            <a:ext cx="10199914" cy="4154984"/>
          </a:xfrm>
          <a:prstGeom prst="rect">
            <a:avLst/>
          </a:prstGeom>
          <a:noFill/>
        </p:spPr>
        <p:txBody>
          <a:bodyPr wrap="square" rtlCol="0">
            <a:spAutoFit/>
          </a:bodyPr>
          <a:lstStyle/>
          <a:p>
            <a:r>
              <a:rPr lang="en-US" sz="2400" dirty="0"/>
              <a:t>“His situation invites sympathy, and such descriptions as we have given are generally used to move readers to some action…The problem, our problem as educators of educators, lies in determining the direction of movement. [Many education theories] proclaim they ‘focus on the needs of individual children so they can become all they can be,’…a noble but easily misguided sentiment…because a critique of the direction taken is often interpreted as a critique of the need to move.”  (p.37)</a:t>
            </a:r>
          </a:p>
          <a:p>
            <a:endParaRPr lang="en-US" sz="2400" dirty="0"/>
          </a:p>
          <a:p>
            <a:r>
              <a:rPr lang="en-US" sz="2400" dirty="0"/>
              <a:t>“As we work at identifying someone as a child in need, as we develop means to help others identify him, it is easy to stop considering the actual, active, alive child who handles his problem resourcefully, even in crying.” (p. 38)</a:t>
            </a:r>
          </a:p>
        </p:txBody>
      </p:sp>
    </p:spTree>
    <p:extLst>
      <p:ext uri="{BB962C8B-B14F-4D97-AF65-F5344CB8AC3E}">
        <p14:creationId xmlns:p14="http://schemas.microsoft.com/office/powerpoint/2010/main" val="1916491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altLang="en-US" sz="2800" b="1" dirty="0"/>
              <a:t>How do these authors take a </a:t>
            </a:r>
            <a:r>
              <a:rPr lang="en-US" altLang="en-US" sz="2800" b="1" i="1" dirty="0"/>
              <a:t>situated approach </a:t>
            </a:r>
            <a:r>
              <a:rPr lang="en-US" altLang="en-US" sz="2800" b="1" dirty="0"/>
              <a:t>to Adam?</a:t>
            </a:r>
            <a:endParaRPr lang="en-US" altLang="en-US" sz="2400" b="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15</a:t>
            </a:fld>
            <a:endParaRPr lang="en-US" dirty="0"/>
          </a:p>
        </p:txBody>
      </p:sp>
      <p:sp>
        <p:nvSpPr>
          <p:cNvPr id="3" name="TextBox 2">
            <a:extLst>
              <a:ext uri="{FF2B5EF4-FFF2-40B4-BE49-F238E27FC236}">
                <a16:creationId xmlns:a16="http://schemas.microsoft.com/office/drawing/2014/main" id="{37F04319-0706-3842-8D01-1818EDBE4D0E}"/>
              </a:ext>
            </a:extLst>
          </p:cNvPr>
          <p:cNvSpPr txBox="1"/>
          <p:nvPr/>
        </p:nvSpPr>
        <p:spPr>
          <a:xfrm>
            <a:off x="838200" y="1414954"/>
            <a:ext cx="10199914" cy="5078313"/>
          </a:xfrm>
          <a:prstGeom prst="rect">
            <a:avLst/>
          </a:prstGeom>
          <a:noFill/>
        </p:spPr>
        <p:txBody>
          <a:bodyPr wrap="square" rtlCol="0">
            <a:spAutoFit/>
          </a:bodyPr>
          <a:lstStyle/>
          <a:p>
            <a:pPr algn="r"/>
            <a:r>
              <a:rPr lang="en-US" sz="2000" b="1" dirty="0">
                <a:solidFill>
                  <a:srgbClr val="FF0000"/>
                </a:solidFill>
              </a:rPr>
              <a:t>Recall our conversations about methods for situated analyses! </a:t>
            </a:r>
          </a:p>
          <a:p>
            <a:pPr algn="r"/>
            <a:r>
              <a:rPr lang="en-US" sz="2000" b="1" dirty="0">
                <a:solidFill>
                  <a:srgbClr val="FF0000"/>
                </a:solidFill>
              </a:rPr>
              <a:t>(phenomenology, psychoanalysis of the social, performativity, conversation analysis)</a:t>
            </a:r>
          </a:p>
          <a:p>
            <a:endParaRPr lang="en-US" sz="2000" b="1" dirty="0">
              <a:solidFill>
                <a:srgbClr val="FF0000"/>
              </a:solidFill>
            </a:endParaRPr>
          </a:p>
          <a:p>
            <a:r>
              <a:rPr lang="en-US" sz="2400" b="1" dirty="0"/>
              <a:t>ETHNOGRAPHY:</a:t>
            </a:r>
          </a:p>
          <a:p>
            <a:endParaRPr lang="en-US" sz="2400" b="1" dirty="0"/>
          </a:p>
          <a:p>
            <a:r>
              <a:rPr lang="en-US" sz="2400" b="1" dirty="0"/>
              <a:t>	</a:t>
            </a:r>
            <a:r>
              <a:rPr lang="en-US" sz="2400" dirty="0"/>
              <a:t>-- Authors spend 1 year with Adam the children at this school</a:t>
            </a:r>
          </a:p>
          <a:p>
            <a:r>
              <a:rPr lang="en-US" sz="2400" dirty="0"/>
              <a:t>	They become part of the children’s </a:t>
            </a:r>
            <a:r>
              <a:rPr lang="en-US" sz="2400" i="1" dirty="0"/>
              <a:t>life-worlds</a:t>
            </a:r>
            <a:r>
              <a:rPr lang="en-US" sz="2400" dirty="0"/>
              <a:t>: the worlds, cultures and 	communities that </a:t>
            </a:r>
            <a:r>
              <a:rPr lang="en-US" sz="2400" i="1" dirty="0"/>
              <a:t>they themselves experience</a:t>
            </a:r>
            <a:r>
              <a:rPr lang="en-US" sz="2400" dirty="0"/>
              <a:t>. </a:t>
            </a:r>
          </a:p>
          <a:p>
            <a:endParaRPr lang="en-US" sz="2400" dirty="0"/>
          </a:p>
          <a:p>
            <a:r>
              <a:rPr lang="en-US" sz="2400" dirty="0"/>
              <a:t>	-- They are participant-observers, both </a:t>
            </a:r>
            <a:r>
              <a:rPr lang="en-US" sz="2400" i="1" dirty="0"/>
              <a:t>participating in community 	practices</a:t>
            </a:r>
            <a:r>
              <a:rPr lang="en-US" sz="2400" dirty="0"/>
              <a:t> at the school and </a:t>
            </a:r>
            <a:r>
              <a:rPr lang="en-US" sz="2400" i="1" dirty="0"/>
              <a:t>describing &amp; analyzing them through their 	participant-based understanding</a:t>
            </a:r>
            <a:r>
              <a:rPr lang="en-US" sz="2400" dirty="0"/>
              <a:t>. This situated participant-observation 	approach is foundational for ethnography. </a:t>
            </a:r>
          </a:p>
          <a:p>
            <a:endParaRPr lang="en-US" sz="2400" b="1" dirty="0"/>
          </a:p>
        </p:txBody>
      </p:sp>
    </p:spTree>
    <p:extLst>
      <p:ext uri="{BB962C8B-B14F-4D97-AF65-F5344CB8AC3E}">
        <p14:creationId xmlns:p14="http://schemas.microsoft.com/office/powerpoint/2010/main" val="3960415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p:txBody>
          <a:bodyPr/>
          <a:lstStyle/>
          <a:p>
            <a:r>
              <a:rPr lang="en-US" altLang="en-US" sz="2800" b="1" i="1" dirty="0"/>
              <a:t>Adam was acquired by a Learning Disability</a:t>
            </a:r>
            <a:endParaRPr lang="en-US" altLang="en-US" sz="2400" b="1" i="1" dirty="0"/>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16</a:t>
            </a:fld>
            <a:endParaRPr lang="en-US" dirty="0"/>
          </a:p>
        </p:txBody>
      </p:sp>
      <p:sp>
        <p:nvSpPr>
          <p:cNvPr id="3" name="TextBox 2">
            <a:extLst>
              <a:ext uri="{FF2B5EF4-FFF2-40B4-BE49-F238E27FC236}">
                <a16:creationId xmlns:a16="http://schemas.microsoft.com/office/drawing/2014/main" id="{37F04319-0706-3842-8D01-1818EDBE4D0E}"/>
              </a:ext>
            </a:extLst>
          </p:cNvPr>
          <p:cNvSpPr txBox="1"/>
          <p:nvPr/>
        </p:nvSpPr>
        <p:spPr>
          <a:xfrm>
            <a:off x="838200" y="1843085"/>
            <a:ext cx="10199914" cy="3785652"/>
          </a:xfrm>
          <a:prstGeom prst="rect">
            <a:avLst/>
          </a:prstGeom>
          <a:noFill/>
        </p:spPr>
        <p:txBody>
          <a:bodyPr wrap="square" rtlCol="0">
            <a:spAutoFit/>
          </a:bodyPr>
          <a:lstStyle/>
          <a:p>
            <a:r>
              <a:rPr lang="en-US" sz="2400" dirty="0"/>
              <a:t>“On it’s own, the test setting revealed little about the full complexity of Adam’s life, but it did use his behavior to highlight the specifics relevant to a cultural portrait of disability…It is our point that the trait LD was not his; it belonged to the test, its developers and interpreters, and the school systems that had no choice but to take it seriously.” (p.29)</a:t>
            </a:r>
          </a:p>
          <a:p>
            <a:endParaRPr lang="en-US" sz="2400" dirty="0"/>
          </a:p>
          <a:p>
            <a:endParaRPr lang="en-US" sz="2400" dirty="0"/>
          </a:p>
          <a:p>
            <a:r>
              <a:rPr lang="en-US" sz="2400" dirty="0">
                <a:solidFill>
                  <a:srgbClr val="FF0000"/>
                </a:solidFill>
              </a:rPr>
              <a:t>This is an example of challenging universal categories of knowledge in favor of a situated approach! Why does this matter for a person like Adam?</a:t>
            </a:r>
          </a:p>
          <a:p>
            <a:endParaRPr lang="en-US" sz="2400" dirty="0"/>
          </a:p>
        </p:txBody>
      </p:sp>
    </p:spTree>
    <p:extLst>
      <p:ext uri="{BB962C8B-B14F-4D97-AF65-F5344CB8AC3E}">
        <p14:creationId xmlns:p14="http://schemas.microsoft.com/office/powerpoint/2010/main" val="2836905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56201BD4-E732-4247-BF64-FC4D688AFB23}"/>
              </a:ext>
            </a:extLst>
          </p:cNvPr>
          <p:cNvSpPr>
            <a:spLocks noGrp="1" noChangeArrowheads="1"/>
          </p:cNvSpPr>
          <p:nvPr>
            <p:ph type="title"/>
          </p:nvPr>
        </p:nvSpPr>
        <p:spPr>
          <a:xfrm>
            <a:off x="615821" y="365125"/>
            <a:ext cx="11281538" cy="1325563"/>
          </a:xfrm>
        </p:spPr>
        <p:txBody>
          <a:bodyPr>
            <a:normAutofit/>
          </a:bodyPr>
          <a:lstStyle/>
          <a:p>
            <a:r>
              <a:rPr lang="en-US" altLang="en-US" sz="2800" b="1" dirty="0"/>
              <a:t>This week’s essay question</a:t>
            </a:r>
            <a:endParaRPr lang="en-US" altLang="en-US" sz="2400" b="1" dirty="0"/>
          </a:p>
        </p:txBody>
      </p:sp>
      <p:sp>
        <p:nvSpPr>
          <p:cNvPr id="3075" name="Rectangle 3">
            <a:extLst>
              <a:ext uri="{FF2B5EF4-FFF2-40B4-BE49-F238E27FC236}">
                <a16:creationId xmlns:a16="http://schemas.microsoft.com/office/drawing/2014/main" id="{EF9BB713-E9CF-AB47-AD9E-A343DF39318D}"/>
              </a:ext>
            </a:extLst>
          </p:cNvPr>
          <p:cNvSpPr>
            <a:spLocks noGrp="1" noChangeArrowheads="1"/>
          </p:cNvSpPr>
          <p:nvPr>
            <p:ph type="body" idx="1"/>
          </p:nvPr>
        </p:nvSpPr>
        <p:spPr>
          <a:xfrm>
            <a:off x="472440" y="1325563"/>
            <a:ext cx="7426254" cy="4938077"/>
          </a:xfrm>
        </p:spPr>
        <p:txBody>
          <a:bodyPr>
            <a:normAutofit/>
          </a:bodyPr>
          <a:lstStyle/>
          <a:p>
            <a:pPr lvl="1" eaLnBrk="1" hangingPunct="1">
              <a:buFontTx/>
              <a:buNone/>
            </a:pPr>
            <a:endParaRPr lang="en-US" altLang="en-US" dirty="0">
              <a:latin typeface="Arial Narrow" panose="020B0604020202020204" pitchFamily="34" charset="0"/>
            </a:endParaRPr>
          </a:p>
          <a:p>
            <a:pPr lvl="1" eaLnBrk="1" hangingPunct="1">
              <a:buFontTx/>
              <a:buNone/>
            </a:pPr>
            <a:endParaRPr lang="en-US" altLang="en-US" dirty="0">
              <a:solidFill>
                <a:schemeClr val="accent2"/>
              </a:solidFill>
              <a:latin typeface="+mj-lt"/>
            </a:endParaRPr>
          </a:p>
          <a:p>
            <a:pPr lvl="1" eaLnBrk="1" hangingPunct="1">
              <a:buFontTx/>
              <a:buNone/>
            </a:pPr>
            <a:endParaRPr lang="en-US" altLang="en-US" dirty="0">
              <a:latin typeface="+mj-lt"/>
            </a:endParaRPr>
          </a:p>
          <a:p>
            <a:pPr lvl="1">
              <a:buNone/>
            </a:pPr>
            <a:endParaRPr lang="en-US" altLang="en-US" dirty="0">
              <a:latin typeface="+mj-lt"/>
            </a:endParaRPr>
          </a:p>
          <a:p>
            <a:pPr lvl="1">
              <a:buNone/>
            </a:pPr>
            <a:endParaRPr lang="en-US" altLang="en-US" dirty="0">
              <a:latin typeface="+mj-lt"/>
            </a:endParaRPr>
          </a:p>
          <a:p>
            <a:pPr lvl="1" eaLnBrk="1" hangingPunct="1">
              <a:buFontTx/>
              <a:buNone/>
            </a:pPr>
            <a:endParaRPr lang="en-US" altLang="en-US" dirty="0">
              <a:latin typeface="+mj-lt"/>
            </a:endParaRPr>
          </a:p>
        </p:txBody>
      </p:sp>
      <p:sp>
        <p:nvSpPr>
          <p:cNvPr id="2" name="Footer Placeholder 1">
            <a:extLst>
              <a:ext uri="{FF2B5EF4-FFF2-40B4-BE49-F238E27FC236}">
                <a16:creationId xmlns:a16="http://schemas.microsoft.com/office/drawing/2014/main" id="{C5CD3784-A63E-F44D-ADEB-8420398DF90E}"/>
              </a:ext>
            </a:extLst>
          </p:cNvPr>
          <p:cNvSpPr>
            <a:spLocks noGrp="1"/>
          </p:cNvSpPr>
          <p:nvPr>
            <p:ph type="ftr" sz="quarter" idx="11"/>
          </p:nvPr>
        </p:nvSpPr>
        <p:spPr/>
        <p:txBody>
          <a:bodyPr/>
          <a:lstStyle/>
          <a:p>
            <a:r>
              <a:rPr lang="en-US" dirty="0"/>
              <a:t>Yelena </a:t>
            </a:r>
            <a:r>
              <a:rPr lang="en-US" dirty="0" err="1"/>
              <a:t>Gluzman</a:t>
            </a:r>
            <a:r>
              <a:rPr lang="en-US" dirty="0"/>
              <a:t> </a:t>
            </a:r>
            <a:r>
              <a:rPr lang="en-US" dirty="0" err="1"/>
              <a:t>Comm</a:t>
            </a:r>
            <a:r>
              <a:rPr lang="en-US" dirty="0"/>
              <a:t> !00A</a:t>
            </a:r>
          </a:p>
        </p:txBody>
      </p:sp>
      <p:sp>
        <p:nvSpPr>
          <p:cNvPr id="4" name="Slide Number Placeholder 3">
            <a:extLst>
              <a:ext uri="{FF2B5EF4-FFF2-40B4-BE49-F238E27FC236}">
                <a16:creationId xmlns:a16="http://schemas.microsoft.com/office/drawing/2014/main" id="{62BA8171-23F1-8846-AA6C-9496415DE31F}"/>
              </a:ext>
            </a:extLst>
          </p:cNvPr>
          <p:cNvSpPr>
            <a:spLocks noGrp="1"/>
          </p:cNvSpPr>
          <p:nvPr>
            <p:ph type="sldNum" sz="quarter" idx="12"/>
          </p:nvPr>
        </p:nvSpPr>
        <p:spPr/>
        <p:txBody>
          <a:bodyPr/>
          <a:lstStyle/>
          <a:p>
            <a:fld id="{B7113DE1-5608-4947-8E21-60985E91753D}" type="slidenum">
              <a:rPr lang="en-US" smtClean="0"/>
              <a:t>17</a:t>
            </a:fld>
            <a:endParaRPr lang="en-US" dirty="0"/>
          </a:p>
        </p:txBody>
      </p:sp>
      <p:sp>
        <p:nvSpPr>
          <p:cNvPr id="7" name="TextBox 6">
            <a:extLst>
              <a:ext uri="{FF2B5EF4-FFF2-40B4-BE49-F238E27FC236}">
                <a16:creationId xmlns:a16="http://schemas.microsoft.com/office/drawing/2014/main" id="{8CA26E05-440C-024F-976E-989C7EFCCF8D}"/>
              </a:ext>
            </a:extLst>
          </p:cNvPr>
          <p:cNvSpPr txBox="1"/>
          <p:nvPr/>
        </p:nvSpPr>
        <p:spPr>
          <a:xfrm>
            <a:off x="838199" y="1347073"/>
            <a:ext cx="10693401" cy="2554545"/>
          </a:xfrm>
          <a:prstGeom prst="rect">
            <a:avLst/>
          </a:prstGeom>
          <a:noFill/>
        </p:spPr>
        <p:txBody>
          <a:bodyPr wrap="square" rtlCol="0">
            <a:spAutoFit/>
          </a:bodyPr>
          <a:lstStyle/>
          <a:p>
            <a:r>
              <a:rPr lang="en-US" sz="2400" b="1" dirty="0">
                <a:sym typeface="Wingdings" pitchFamily="2" charset="2"/>
              </a:rPr>
              <a:t>Using examples from both Roth and McDermott &amp; </a:t>
            </a:r>
            <a:r>
              <a:rPr lang="en-US" sz="2400" b="1" dirty="0" err="1">
                <a:sym typeface="Wingdings" pitchFamily="2" charset="2"/>
              </a:rPr>
              <a:t>Varenne</a:t>
            </a:r>
            <a:r>
              <a:rPr lang="en-US" sz="2400" b="1" dirty="0">
                <a:sym typeface="Wingdings" pitchFamily="2" charset="2"/>
              </a:rPr>
              <a:t>, describe how categories used to identify and treat disabilities can create unintended trouble for the people they diagnose. Again, using arguments and examples from both authors, describe how one might take a situated approach to understanding people with disabilities. </a:t>
            </a:r>
          </a:p>
          <a:p>
            <a:r>
              <a:rPr lang="en-US" sz="2000" b="1" dirty="0">
                <a:sym typeface="Wingdings" pitchFamily="2" charset="2"/>
              </a:rPr>
              <a:t>		</a:t>
            </a:r>
            <a:endParaRPr lang="en-US" sz="2000" b="1" dirty="0"/>
          </a:p>
          <a:p>
            <a:r>
              <a:rPr lang="en-US" sz="2000" b="1" dirty="0">
                <a:solidFill>
                  <a:srgbClr val="FF0000"/>
                </a:solidFill>
              </a:rPr>
              <a:t>	</a:t>
            </a:r>
          </a:p>
        </p:txBody>
      </p:sp>
    </p:spTree>
    <p:extLst>
      <p:ext uri="{BB962C8B-B14F-4D97-AF65-F5344CB8AC3E}">
        <p14:creationId xmlns:p14="http://schemas.microsoft.com/office/powerpoint/2010/main" val="4009542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33073</TotalTime>
  <Words>875</Words>
  <Application>Microsoft Macintosh PowerPoint</Application>
  <PresentationFormat>Widescreen</PresentationFormat>
  <Paragraphs>193</Paragraphs>
  <Slides>16</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等线</vt:lpstr>
      <vt:lpstr>American Typewriter</vt:lpstr>
      <vt:lpstr>Arial</vt:lpstr>
      <vt:lpstr>Arial Narrow</vt:lpstr>
      <vt:lpstr>Calibri</vt:lpstr>
      <vt:lpstr>Calibri Light</vt:lpstr>
      <vt:lpstr>Wingdings</vt:lpstr>
      <vt:lpstr>Office Theme</vt:lpstr>
      <vt:lpstr>Comm 100A Communication, the Person and Everyday Life</vt:lpstr>
      <vt:lpstr>Today’s Class: </vt:lpstr>
      <vt:lpstr>Personhood and disability in everyday life</vt:lpstr>
      <vt:lpstr>Medical model of disability</vt:lpstr>
      <vt:lpstr>Social model of disability</vt:lpstr>
      <vt:lpstr>Maxine Hong Kingston</vt:lpstr>
      <vt:lpstr>Adam in four situations: “Adam Adam Adam and Adam”</vt:lpstr>
      <vt:lpstr>Adam in four situations: “Adam Adam Adam and Adam”</vt:lpstr>
      <vt:lpstr>Adam in four situations: “Adam Adam Adam and Adam”</vt:lpstr>
      <vt:lpstr>Adam in four situations: “Adam Adam Adam and Adam”</vt:lpstr>
      <vt:lpstr>Adam in four situations: “Adam Adam Adam and Adam”</vt:lpstr>
      <vt:lpstr>Adam in four situations: “Adam Adam Adam and Adam”</vt:lpstr>
      <vt:lpstr>Are they saying he doesn’t have a LD?  (not exactly) How can we help?   (a tricky goal)</vt:lpstr>
      <vt:lpstr>How do these authors take a situated approach to Adam?</vt:lpstr>
      <vt:lpstr>Adam was acquired by a Learning Disability</vt:lpstr>
      <vt:lpstr>This week’s essay question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174 Communication and Social Machines</dc:title>
  <dc:creator>Ellen Y Gluzman</dc:creator>
  <cp:lastModifiedBy>Ellen Y Gluzman</cp:lastModifiedBy>
  <cp:revision>184</cp:revision>
  <dcterms:created xsi:type="dcterms:W3CDTF">2018-08-10T20:09:54Z</dcterms:created>
  <dcterms:modified xsi:type="dcterms:W3CDTF">2019-08-26T23:13:37Z</dcterms:modified>
</cp:coreProperties>
</file>